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4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2323" r:id="rId2"/>
    <p:sldId id="2382" r:id="rId3"/>
    <p:sldId id="259" r:id="rId4"/>
    <p:sldId id="260" r:id="rId5"/>
    <p:sldId id="2300" r:id="rId6"/>
    <p:sldId id="2299" r:id="rId7"/>
    <p:sldId id="993" r:id="rId8"/>
    <p:sldId id="2301" r:id="rId9"/>
    <p:sldId id="2295" r:id="rId10"/>
    <p:sldId id="2262" r:id="rId11"/>
    <p:sldId id="2325" r:id="rId12"/>
    <p:sldId id="2324" r:id="rId13"/>
    <p:sldId id="2307" r:id="rId14"/>
    <p:sldId id="2308" r:id="rId15"/>
    <p:sldId id="2296" r:id="rId16"/>
    <p:sldId id="2305" r:id="rId17"/>
    <p:sldId id="2316" r:id="rId18"/>
    <p:sldId id="2319" r:id="rId19"/>
    <p:sldId id="2318" r:id="rId20"/>
    <p:sldId id="2317" r:id="rId21"/>
    <p:sldId id="2326" r:id="rId22"/>
    <p:sldId id="2353" r:id="rId23"/>
    <p:sldId id="2381" r:id="rId24"/>
    <p:sldId id="2354" r:id="rId25"/>
    <p:sldId id="2366" r:id="rId26"/>
    <p:sldId id="2378" r:id="rId27"/>
    <p:sldId id="2379" r:id="rId28"/>
    <p:sldId id="2380" r:id="rId29"/>
    <p:sldId id="2355" r:id="rId30"/>
    <p:sldId id="2322" r:id="rId31"/>
    <p:sldId id="2312" r:id="rId32"/>
    <p:sldId id="2320" r:id="rId33"/>
    <p:sldId id="2328" r:id="rId34"/>
    <p:sldId id="2327" r:id="rId35"/>
    <p:sldId id="2297" r:id="rId36"/>
    <p:sldId id="2309" r:id="rId37"/>
    <p:sldId id="2310" r:id="rId38"/>
    <p:sldId id="2311" r:id="rId39"/>
    <p:sldId id="2383" r:id="rId40"/>
    <p:sldId id="2384" r:id="rId41"/>
    <p:sldId id="2298" r:id="rId4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D7E1"/>
    <a:srgbClr val="43BEB9"/>
    <a:srgbClr val="1C77E7"/>
    <a:srgbClr val="142950"/>
    <a:srgbClr val="228EFF"/>
    <a:srgbClr val="3287AC"/>
    <a:srgbClr val="FECF40"/>
    <a:srgbClr val="4BD7FF"/>
    <a:srgbClr val="47CCF3"/>
    <a:srgbClr val="62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54" autoAdjust="0"/>
    <p:restoredTop sz="83179" autoAdjust="0"/>
  </p:normalViewPr>
  <p:slideViewPr>
    <p:cSldViewPr snapToGrid="0" showGuides="1">
      <p:cViewPr varScale="1">
        <p:scale>
          <a:sx n="104" d="100"/>
          <a:sy n="104" d="100"/>
        </p:scale>
        <p:origin x="1008" y="114"/>
      </p:cViewPr>
      <p:guideLst>
        <p:guide orient="horz" pos="2159"/>
        <p:guide pos="38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01931003535699"/>
          <c:y val="6.07625714701076E-2"/>
          <c:w val="0.58249215438868895"/>
          <c:h val="0.87373823158303399"/>
        </c:manualLayout>
      </c:layout>
      <c:radarChart>
        <c:radarStyle val="fill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281562784"/>
        <c:axId val="281573120"/>
      </c:radarChart>
      <c:catAx>
        <c:axId val="281562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81573120"/>
        <c:crosses val="autoZero"/>
        <c:auto val="1"/>
        <c:lblAlgn val="ctr"/>
        <c:lblOffset val="100"/>
        <c:noMultiLvlLbl val="0"/>
      </c:catAx>
      <c:valAx>
        <c:axId val="28157312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81562784"/>
        <c:crosses val="autoZero"/>
        <c:crossBetween val="between"/>
        <c:majorUnit val="1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0.34949</cdr:x>
      <cdr:y>0.2688</cdr:y>
    </cdr:from>
    <cdr:to>
      <cdr:x>0.65051</cdr:x>
      <cdr:y>0.69882</cdr:y>
    </cdr:to>
    <cdr:sp macro="" textlink="">
      <cdr:nvSpPr>
        <cdr:cNvPr id="2" name="正五边形 1"/>
        <cdr:cNvSpPr/>
      </cdr:nvSpPr>
      <cdr:spPr>
        <a:xfrm xmlns:a="http://schemas.openxmlformats.org/drawingml/2006/main">
          <a:off x="1968923" y="1009548"/>
          <a:ext cx="1695804" cy="1615052"/>
        </a:xfrm>
        <a:prstGeom xmlns:a="http://schemas.openxmlformats.org/drawingml/2006/main" prst="pentagon">
          <a:avLst/>
        </a:prstGeom>
        <a:noFill xmlns:a="http://schemas.openxmlformats.org/drawingml/2006/main"/>
        <a:ln xmlns:a="http://schemas.openxmlformats.org/drawingml/2006/main">
          <a:solidFill>
            <a:schemeClr val="bg1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0.29311</cdr:x>
      <cdr:y>0.18825</cdr:y>
    </cdr:from>
    <cdr:to>
      <cdr:x>0.70689</cdr:x>
      <cdr:y>0.77937</cdr:y>
    </cdr:to>
    <cdr:sp macro="" textlink="">
      <cdr:nvSpPr>
        <cdr:cNvPr id="3" name="正五边形 2"/>
        <cdr:cNvSpPr/>
      </cdr:nvSpPr>
      <cdr:spPr>
        <a:xfrm xmlns:a="http://schemas.openxmlformats.org/drawingml/2006/main">
          <a:off x="1651271" y="707022"/>
          <a:ext cx="2331109" cy="2220104"/>
        </a:xfrm>
        <a:prstGeom xmlns:a="http://schemas.openxmlformats.org/drawingml/2006/main" prst="pentagon">
          <a:avLst/>
        </a:prstGeom>
        <a:noFill xmlns:a="http://schemas.openxmlformats.org/drawingml/2006/main"/>
        <a:ln xmlns:a="http://schemas.openxmlformats.org/drawingml/2006/main">
          <a:solidFill>
            <a:schemeClr val="bg1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0.21787</cdr:x>
      <cdr:y>0.08076</cdr:y>
    </cdr:from>
    <cdr:to>
      <cdr:x>0.78213</cdr:x>
      <cdr:y>0.88686</cdr:y>
    </cdr:to>
    <cdr:sp macro="" textlink="">
      <cdr:nvSpPr>
        <cdr:cNvPr id="4" name="正五边形 3"/>
        <cdr:cNvSpPr/>
      </cdr:nvSpPr>
      <cdr:spPr>
        <a:xfrm xmlns:a="http://schemas.openxmlformats.org/drawingml/2006/main">
          <a:off x="1227389" y="303325"/>
          <a:ext cx="3178873" cy="3027498"/>
        </a:xfrm>
        <a:prstGeom xmlns:a="http://schemas.openxmlformats.org/drawingml/2006/main" prst="pentagon">
          <a:avLst/>
        </a:prstGeom>
        <a:noFill xmlns:a="http://schemas.openxmlformats.org/drawingml/2006/main"/>
        <a:ln xmlns:a="http://schemas.openxmlformats.org/drawingml/2006/main">
          <a:solidFill>
            <a:schemeClr val="bg1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0.39647</cdr:x>
      <cdr:y>0.33591</cdr:y>
    </cdr:from>
    <cdr:to>
      <cdr:x>0.60353</cdr:x>
      <cdr:y>0.63171</cdr:y>
    </cdr:to>
    <cdr:sp macro="" textlink="">
      <cdr:nvSpPr>
        <cdr:cNvPr id="5" name="正五边形 4"/>
        <cdr:cNvSpPr/>
      </cdr:nvSpPr>
      <cdr:spPr>
        <a:xfrm xmlns:a="http://schemas.openxmlformats.org/drawingml/2006/main">
          <a:off x="2233577" y="1261599"/>
          <a:ext cx="1166497" cy="1110950"/>
        </a:xfrm>
        <a:prstGeom xmlns:a="http://schemas.openxmlformats.org/drawingml/2006/main" prst="pentagon">
          <a:avLst/>
        </a:prstGeom>
        <a:noFill xmlns:a="http://schemas.openxmlformats.org/drawingml/2006/main"/>
        <a:ln xmlns:a="http://schemas.openxmlformats.org/drawingml/2006/main">
          <a:solidFill>
            <a:schemeClr val="bg1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2399E-FDD6-42A3-A8D6-698EDD7E79B1}" type="datetimeFigureOut">
              <a:rPr lang="zh-CN" altLang="en-US" smtClean="0"/>
              <a:t>2019-10-11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107C2-CAAF-40B4-956B-0C35C97DB5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F9000-FD03-41C6-BA71-1B1AAC3BD5A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F9000-FD03-41C6-BA71-1B1AAC3BD5A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5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6561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8123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F2EE1-7D07-438D-ACAE-9D184C75BE09}" type="slidenum">
              <a:rPr lang="id-ID" smtClean="0"/>
              <a:t>31</a:t>
            </a:fld>
            <a:endParaRPr lang="id-ID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F2EE1-7D07-438D-ACAE-9D184C75BE09}" type="slidenum">
              <a:rPr lang="id-ID" smtClean="0"/>
              <a:t>36</a:t>
            </a:fld>
            <a:endParaRPr lang="id-ID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F2EE1-7D07-438D-ACAE-9D184C75BE09}" type="slidenum">
              <a:rPr lang="id-ID" smtClean="0"/>
              <a:t>37</a:t>
            </a:fld>
            <a:endParaRPr lang="id-ID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F2EE1-7D07-438D-ACAE-9D184C75BE09}" type="slidenum">
              <a:rPr lang="id-ID" smtClean="0"/>
              <a:t>38</a:t>
            </a:fld>
            <a:endParaRPr lang="id-ID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F2EE1-7D07-438D-ACAE-9D184C75BE09}" type="slidenum">
              <a:rPr lang="id-ID" smtClean="0"/>
              <a:t>39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75215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F2EE1-7D07-438D-ACAE-9D184C75BE09}" type="slidenum">
              <a:rPr lang="id-ID" smtClean="0"/>
              <a:t>40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8369230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96A4-7FFB-43D6-BBA3-47E161E09403}" type="datetimeFigureOut">
              <a:rPr lang="zh-CN" altLang="en-US" smtClean="0"/>
              <a:t>2019-10-11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8E07-1C62-4AE1-A6D0-3C70164961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96A4-7FFB-43D6-BBA3-47E161E09403}" type="datetimeFigureOut">
              <a:rPr lang="zh-CN" altLang="en-US" smtClean="0"/>
              <a:t>2019-10-11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8E07-1C62-4AE1-A6D0-3C70164961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96A4-7FFB-43D6-BBA3-47E161E09403}" type="datetimeFigureOut">
              <a:rPr lang="zh-CN" altLang="en-US" smtClean="0"/>
              <a:t>2019-10-11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8E07-1C62-4AE1-A6D0-3C70164961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ig_Picture_place-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203143" cy="68580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endParaRPr lang="id-ID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rt-Comp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t_ip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7209402" y="1480827"/>
            <a:ext cx="3169191" cy="3976373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c-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64253" y="1925686"/>
            <a:ext cx="4083839" cy="2316115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20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896A4-7FFB-43D6-BBA3-47E161E09403}" type="datetimeFigureOut">
              <a:rPr lang="zh-CN" altLang="en-US" smtClean="0"/>
              <a:t>2019-10-11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78E07-1C62-4AE1-A6D0-3C70164961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microsoft.com/office/2007/relationships/hdphoto" Target="../media/hdphoto1.wd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11" Type="http://schemas.openxmlformats.org/officeDocument/2006/relationships/image" Target="../media/image45.png"/><Relationship Id="rId5" Type="http://schemas.openxmlformats.org/officeDocument/2006/relationships/image" Target="../media/image1.png"/><Relationship Id="rId10" Type="http://schemas.openxmlformats.org/officeDocument/2006/relationships/image" Target="../media/image2.png"/><Relationship Id="rId4" Type="http://schemas.openxmlformats.org/officeDocument/2006/relationships/image" Target="../media/image3.png"/><Relationship Id="rId9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5" b="49513"/>
          <a:stretch>
            <a:fillRect/>
          </a:stretch>
        </p:blipFill>
        <p:spPr>
          <a:xfrm rot="5400000">
            <a:off x="-1062355" y="410047"/>
            <a:ext cx="5837879" cy="3934843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75875049-4390-4970-A396-C05059F10CDC}"/>
              </a:ext>
            </a:extLst>
          </p:cNvPr>
          <p:cNvSpPr/>
          <p:nvPr/>
        </p:nvSpPr>
        <p:spPr>
          <a:xfrm>
            <a:off x="3490008" y="2724934"/>
            <a:ext cx="35560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住区价值网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BA92A7D7-C1AA-4B3F-9435-DB86DB281281}"/>
              </a:ext>
            </a:extLst>
          </p:cNvPr>
          <p:cNvSpPr/>
          <p:nvPr/>
        </p:nvSpPr>
        <p:spPr>
          <a:xfrm>
            <a:off x="5810771" y="1869567"/>
            <a:ext cx="17852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b="1">
                <a:solidFill>
                  <a:schemeClr val="bg1"/>
                </a:solidFill>
                <a:cs typeface="+mn-ea"/>
                <a:sym typeface="+mn-lt"/>
              </a:rPr>
              <a:t>芸鼎</a:t>
            </a:r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b="1">
                <a:solidFill>
                  <a:schemeClr val="bg1"/>
                </a:solidFill>
                <a:cs typeface="+mn-ea"/>
                <a:sym typeface="+mn-lt"/>
              </a:rPr>
              <a:t>信息科技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EF60434A-923E-463A-8497-C70EC57340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125" y="1879225"/>
            <a:ext cx="1426317" cy="350017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272CDBA3-9FD4-444B-A7E9-8986C220D5B9}"/>
              </a:ext>
            </a:extLst>
          </p:cNvPr>
          <p:cNvSpPr/>
          <p:nvPr/>
        </p:nvSpPr>
        <p:spPr>
          <a:xfrm>
            <a:off x="6054196" y="2724934"/>
            <a:ext cx="16562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-45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b="1" spc="-45">
                <a:solidFill>
                  <a:srgbClr val="43BEB9"/>
                </a:solidFill>
                <a:cs typeface="+mn-ea"/>
                <a:sym typeface="+mn-lt"/>
              </a:rPr>
              <a:t>居家养老</a:t>
            </a:r>
            <a:endParaRPr lang="zh-CN" altLang="en-US" sz="2800">
              <a:solidFill>
                <a:srgbClr val="43BEB9"/>
              </a:solidFill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00A9154C-126C-4AC2-B7ED-BEBE245E3D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533979">
            <a:off x="5196333" y="2690445"/>
            <a:ext cx="8253968" cy="6552381"/>
          </a:xfrm>
          <a:custGeom>
            <a:avLst/>
            <a:gdLst>
              <a:gd name="connsiteX0" fmla="*/ 8253968 w 8253968"/>
              <a:gd name="connsiteY0" fmla="*/ 0 h 6552381"/>
              <a:gd name="connsiteX1" fmla="*/ 8253968 w 8253968"/>
              <a:gd name="connsiteY1" fmla="*/ 6552381 h 6552381"/>
              <a:gd name="connsiteX2" fmla="*/ 6105636 w 8253968"/>
              <a:gd name="connsiteY2" fmla="*/ 6552381 h 6552381"/>
              <a:gd name="connsiteX3" fmla="*/ 6552605 w 8253968"/>
              <a:gd name="connsiteY3" fmla="*/ 5157478 h 6552381"/>
              <a:gd name="connsiteX4" fmla="*/ 0 w 8253968"/>
              <a:gd name="connsiteY4" fmla="*/ 3057827 h 6552381"/>
              <a:gd name="connsiteX5" fmla="*/ 0 w 8253968"/>
              <a:gd name="connsiteY5" fmla="*/ 0 h 655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53968" h="6552381">
                <a:moveTo>
                  <a:pt x="8253968" y="0"/>
                </a:moveTo>
                <a:lnTo>
                  <a:pt x="8253968" y="6552381"/>
                </a:lnTo>
                <a:lnTo>
                  <a:pt x="6105636" y="6552381"/>
                </a:lnTo>
                <a:lnTo>
                  <a:pt x="6552605" y="5157478"/>
                </a:lnTo>
                <a:lnTo>
                  <a:pt x="0" y="3057827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6360039" y="1964399"/>
            <a:ext cx="5013690" cy="4487201"/>
          </a:xfrm>
          <a:prstGeom prst="rect">
            <a:avLst/>
          </a:prstGeom>
          <a:solidFill>
            <a:srgbClr val="1B82FF">
              <a:alpha val="13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295095" y="2285166"/>
            <a:ext cx="1946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90%</a:t>
            </a:r>
            <a:endParaRPr lang="zh-CN" altLang="en-US" sz="4000" dirty="0">
              <a:solidFill>
                <a:srgbClr val="4BD7FF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-5310" y="3581717"/>
            <a:ext cx="1946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7%</a:t>
            </a:r>
            <a:endParaRPr lang="zh-CN" altLang="en-US" sz="4000" dirty="0">
              <a:solidFill>
                <a:srgbClr val="4BD7FF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11274" y="3521562"/>
            <a:ext cx="1946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3%</a:t>
            </a:r>
            <a:endParaRPr lang="zh-CN" altLang="en-US" sz="4000" dirty="0">
              <a:solidFill>
                <a:srgbClr val="4BD7FF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566766" y="4638060"/>
            <a:ext cx="309489" cy="309489"/>
          </a:xfrm>
          <a:prstGeom prst="ellipse">
            <a:avLst/>
          </a:prstGeom>
          <a:solidFill>
            <a:srgbClr val="4B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2927617" y="2916569"/>
            <a:ext cx="154745" cy="154745"/>
          </a:xfrm>
          <a:prstGeom prst="ellipse">
            <a:avLst/>
          </a:prstGeom>
          <a:solidFill>
            <a:srgbClr val="4B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55945" y="4354837"/>
            <a:ext cx="154745" cy="154745"/>
          </a:xfrm>
          <a:prstGeom prst="ellipse">
            <a:avLst/>
          </a:prstGeom>
          <a:solidFill>
            <a:srgbClr val="4B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5027387" y="4075876"/>
            <a:ext cx="154745" cy="154745"/>
          </a:xfrm>
          <a:prstGeom prst="ellipse">
            <a:avLst/>
          </a:prstGeom>
          <a:solidFill>
            <a:srgbClr val="4B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>
            <a:stCxn id="49" idx="6"/>
          </p:cNvCxnSpPr>
          <p:nvPr/>
        </p:nvCxnSpPr>
        <p:spPr>
          <a:xfrm>
            <a:off x="910690" y="4432210"/>
            <a:ext cx="1841874" cy="357986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H="1">
            <a:off x="2721510" y="3020055"/>
            <a:ext cx="269214" cy="1618005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H="1">
            <a:off x="2752565" y="4153249"/>
            <a:ext cx="2352195" cy="636947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1424703" y="873457"/>
            <a:ext cx="9342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4BD7FF"/>
                </a:solidFill>
                <a:cs typeface="+mn-ea"/>
                <a:sym typeface="+mn-lt"/>
              </a:rPr>
              <a:t>连通三大养老方式，激活养老市场</a:t>
            </a:r>
          </a:p>
        </p:txBody>
      </p:sp>
      <p:sp>
        <p:nvSpPr>
          <p:cNvPr id="54" name="Content Placeholder 2"/>
          <p:cNvSpPr txBox="1"/>
          <p:nvPr/>
        </p:nvSpPr>
        <p:spPr>
          <a:xfrm>
            <a:off x="6607664" y="2258109"/>
            <a:ext cx="4634400" cy="383784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       通过对物联网设备采集的老人生活数据进行分析，形成连续的健康档案，家人、社区、养老机构、医疗机构可随时了解老人的健康情况，实现多方实时看护；</a:t>
            </a:r>
            <a:endParaRPr lang="en-US" altLang="zh-CN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       当老人出现身体异常或遇突发情况时，系统会自动判断异常类型，并通知相关机构处理。例如，有老人在家中摔倒，老人子女、社区卫生服务中心会收到异常提醒，这样，他们就可以快速响应，及时救助老人。</a:t>
            </a:r>
            <a:endParaRPr lang="en-US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2608283" y="4676969"/>
            <a:ext cx="226454" cy="226454"/>
          </a:xfrm>
          <a:prstGeom prst="ellipse">
            <a:avLst/>
          </a:prstGeom>
          <a:solidFill>
            <a:srgbClr val="62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2FFFF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2641571" y="4706729"/>
            <a:ext cx="166934" cy="16693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2FFFF"/>
              </a:solidFill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994" y="4613235"/>
            <a:ext cx="2113635" cy="3232237"/>
          </a:xfrm>
        </p:spPr>
      </p:pic>
      <p:grpSp>
        <p:nvGrpSpPr>
          <p:cNvPr id="3" name="组合 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5" name="组合 4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组合 6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" name="文本框 7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养老新生态</a:t>
              </a:r>
            </a:p>
          </p:txBody>
        </p:sp>
      </p:grpSp>
      <p:pic>
        <p:nvPicPr>
          <p:cNvPr id="30" name="图片 29">
            <a:extLst>
              <a:ext uri="{FF2B5EF4-FFF2-40B4-BE49-F238E27FC236}">
                <a16:creationId xmlns:a16="http://schemas.microsoft.com/office/drawing/2014/main" id="{EB6C8188-B661-4D42-9095-5BCD1EB987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382270" y="269875"/>
            <a:ext cx="604520" cy="274955"/>
            <a:chOff x="775976" y="295254"/>
            <a:chExt cx="604607" cy="274860"/>
          </a:xfrm>
        </p:grpSpPr>
        <p:grpSp>
          <p:nvGrpSpPr>
            <p:cNvPr id="36" name="组合 35"/>
            <p:cNvGrpSpPr/>
            <p:nvPr/>
          </p:nvGrpSpPr>
          <p:grpSpPr>
            <a:xfrm rot="2788198">
              <a:off x="784307" y="286923"/>
              <a:ext cx="266582" cy="283243"/>
              <a:chOff x="4389120" y="2293620"/>
              <a:chExt cx="609600" cy="647700"/>
            </a:xfrm>
          </p:grpSpPr>
          <p:cxnSp>
            <p:nvCxnSpPr>
              <p:cNvPr id="43" name="直接连接符 42"/>
              <p:cNvCxnSpPr/>
              <p:nvPr/>
            </p:nvCxnSpPr>
            <p:spPr>
              <a:xfrm>
                <a:off x="4389120" y="2324100"/>
                <a:ext cx="609600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rgbClr val="4BD7FF">
                        <a:alpha val="0"/>
                      </a:srgbClr>
                    </a:gs>
                    <a:gs pos="100000">
                      <a:srgbClr val="1B82FF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V="1">
                <a:off x="4968240" y="2293620"/>
                <a:ext cx="0" cy="647700"/>
              </a:xfrm>
              <a:prstGeom prst="line">
                <a:avLst/>
              </a:prstGeom>
              <a:ln w="25400">
                <a:gradFill flip="none" rotWithShape="1">
                  <a:gsLst>
                    <a:gs pos="100000">
                      <a:srgbClr val="4BD7FF">
                        <a:alpha val="0"/>
                      </a:srgbClr>
                    </a:gs>
                    <a:gs pos="0">
                      <a:srgbClr val="1B82FF"/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组合 36"/>
            <p:cNvGrpSpPr/>
            <p:nvPr/>
          </p:nvGrpSpPr>
          <p:grpSpPr>
            <a:xfrm rot="2788198">
              <a:off x="938001" y="286923"/>
              <a:ext cx="266582" cy="283243"/>
              <a:chOff x="4389120" y="2293620"/>
              <a:chExt cx="609600" cy="647700"/>
            </a:xfrm>
          </p:grpSpPr>
          <p:cxnSp>
            <p:nvCxnSpPr>
              <p:cNvPr id="41" name="直接连接符 40"/>
              <p:cNvCxnSpPr/>
              <p:nvPr/>
            </p:nvCxnSpPr>
            <p:spPr>
              <a:xfrm>
                <a:off x="4389120" y="2324100"/>
                <a:ext cx="609600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rgbClr val="4BD7FF">
                        <a:alpha val="0"/>
                      </a:srgbClr>
                    </a:gs>
                    <a:gs pos="100000">
                      <a:srgbClr val="1B82FF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V="1">
                <a:off x="4968240" y="2293620"/>
                <a:ext cx="0" cy="647700"/>
              </a:xfrm>
              <a:prstGeom prst="line">
                <a:avLst/>
              </a:prstGeom>
              <a:ln w="25400">
                <a:gradFill flip="none" rotWithShape="1">
                  <a:gsLst>
                    <a:gs pos="100000">
                      <a:srgbClr val="4BD7FF">
                        <a:alpha val="0"/>
                      </a:srgbClr>
                    </a:gs>
                    <a:gs pos="0">
                      <a:srgbClr val="1B82FF"/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 rot="2788198">
              <a:off x="1105671" y="295201"/>
              <a:ext cx="266582" cy="283243"/>
              <a:chOff x="4389120" y="2293620"/>
              <a:chExt cx="609600" cy="647700"/>
            </a:xfrm>
          </p:grpSpPr>
          <p:cxnSp>
            <p:nvCxnSpPr>
              <p:cNvPr id="39" name="直接连接符 38"/>
              <p:cNvCxnSpPr/>
              <p:nvPr/>
            </p:nvCxnSpPr>
            <p:spPr>
              <a:xfrm>
                <a:off x="4389120" y="2324100"/>
                <a:ext cx="609600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rgbClr val="4BD7FF">
                        <a:alpha val="0"/>
                      </a:srgbClr>
                    </a:gs>
                    <a:gs pos="100000">
                      <a:srgbClr val="1B82FF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V="1">
                <a:off x="4968240" y="2293620"/>
                <a:ext cx="0" cy="647700"/>
              </a:xfrm>
              <a:prstGeom prst="line">
                <a:avLst/>
              </a:prstGeom>
              <a:ln w="25400">
                <a:gradFill flip="none" rotWithShape="1">
                  <a:gsLst>
                    <a:gs pos="100000">
                      <a:srgbClr val="4BD7FF">
                        <a:alpha val="0"/>
                      </a:srgbClr>
                    </a:gs>
                    <a:gs pos="0">
                      <a:srgbClr val="1B82FF"/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Rounded Rectangle 3"/>
          <p:cNvSpPr/>
          <p:nvPr/>
        </p:nvSpPr>
        <p:spPr>
          <a:xfrm>
            <a:off x="1429399" y="3358969"/>
            <a:ext cx="1828800" cy="2906964"/>
          </a:xfrm>
          <a:prstGeom prst="roundRect">
            <a:avLst>
              <a:gd name="adj" fmla="val 2132"/>
            </a:avLst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2028681" y="394660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4BD7FF"/>
                </a:solidFill>
                <a:cs typeface="+mn-ea"/>
                <a:sym typeface="+mn-lt"/>
              </a:rPr>
              <a:t>家庭</a:t>
            </a:r>
            <a:endParaRPr lang="en-US" altLang="zh-CN" b="1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2101548" y="4404989"/>
            <a:ext cx="5309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b="1" dirty="0">
                <a:solidFill>
                  <a:srgbClr val="4BD7FF"/>
                </a:solidFill>
                <a:cs typeface="+mn-ea"/>
                <a:sym typeface="+mn-lt"/>
              </a:rPr>
              <a:t>HOME</a:t>
            </a:r>
            <a:endParaRPr lang="en-US" altLang="zh-CN" sz="9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9" name="Rectangle 7"/>
          <p:cNvSpPr/>
          <p:nvPr/>
        </p:nvSpPr>
        <p:spPr>
          <a:xfrm>
            <a:off x="1518172" y="4858599"/>
            <a:ext cx="1697665" cy="787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4BD7FF"/>
                </a:solidFill>
                <a:cs typeface="+mn-ea"/>
                <a:sym typeface="+mn-lt"/>
              </a:rPr>
              <a:t>物联网智能设备</a:t>
            </a:r>
            <a:endParaRPr lang="en-US" altLang="zh-CN" sz="1200" dirty="0">
              <a:solidFill>
                <a:srgbClr val="4BD7FF"/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4BD7FF"/>
                </a:solidFill>
                <a:cs typeface="+mn-ea"/>
                <a:sym typeface="+mn-lt"/>
              </a:rPr>
              <a:t>健康管理</a:t>
            </a:r>
            <a:r>
              <a:rPr lang="en-US" altLang="zh-CN" sz="1200" dirty="0">
                <a:solidFill>
                  <a:srgbClr val="4BD7FF"/>
                </a:solidFill>
                <a:cs typeface="+mn-ea"/>
                <a:sym typeface="+mn-lt"/>
              </a:rPr>
              <a:t>APP</a:t>
            </a:r>
          </a:p>
          <a:p>
            <a:pPr algn="ctr">
              <a:lnSpc>
                <a:spcPct val="130000"/>
              </a:lnSpc>
            </a:pPr>
            <a:r>
              <a:rPr lang="en-US" altLang="zh-CN" sz="1200" dirty="0">
                <a:solidFill>
                  <a:srgbClr val="4BD7FF"/>
                </a:solidFill>
                <a:cs typeface="+mn-ea"/>
                <a:sym typeface="+mn-lt"/>
              </a:rPr>
              <a:t>…</a:t>
            </a:r>
            <a:endParaRPr lang="en-US" sz="12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005635" y="3386292"/>
            <a:ext cx="1828800" cy="2922574"/>
            <a:chOff x="2617135" y="1904999"/>
            <a:chExt cx="1828800" cy="2922574"/>
          </a:xfrm>
        </p:grpSpPr>
        <p:sp>
          <p:nvSpPr>
            <p:cNvPr id="22" name="Rounded Rectangle 9"/>
            <p:cNvSpPr/>
            <p:nvPr/>
          </p:nvSpPr>
          <p:spPr>
            <a:xfrm>
              <a:off x="2617135" y="1904999"/>
              <a:ext cx="1828800" cy="2879651"/>
            </a:xfrm>
            <a:prstGeom prst="roundRect">
              <a:avLst>
                <a:gd name="adj" fmla="val 2132"/>
              </a:avLst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2645357" y="2032445"/>
              <a:ext cx="1697665" cy="2795128"/>
              <a:chOff x="2645357" y="2032445"/>
              <a:chExt cx="1697665" cy="2795128"/>
            </a:xfrm>
          </p:grpSpPr>
          <p:sp>
            <p:nvSpPr>
              <p:cNvPr id="24" name="TextBox 10"/>
              <p:cNvSpPr txBox="1"/>
              <p:nvPr/>
            </p:nvSpPr>
            <p:spPr>
              <a:xfrm>
                <a:off x="2977535" y="2032445"/>
                <a:ext cx="11079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社区卫生</a:t>
                </a:r>
                <a:endParaRPr lang="en-US" altLang="zh-CN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服务中心</a:t>
                </a:r>
                <a:endParaRPr lang="en-US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TextBox 11"/>
              <p:cNvSpPr txBox="1"/>
              <p:nvPr/>
            </p:nvSpPr>
            <p:spPr>
              <a:xfrm>
                <a:off x="2951890" y="2678776"/>
                <a:ext cx="11592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900" b="1" dirty="0">
                    <a:solidFill>
                      <a:srgbClr val="4BD7FF"/>
                    </a:solidFill>
                    <a:cs typeface="+mn-ea"/>
                    <a:sym typeface="+mn-lt"/>
                  </a:rPr>
                  <a:t>COMMUNITY </a:t>
                </a:r>
              </a:p>
              <a:p>
                <a:pPr algn="ctr"/>
                <a:r>
                  <a:rPr lang="en-US" altLang="zh-CN" sz="900" b="1" dirty="0">
                    <a:solidFill>
                      <a:srgbClr val="4BD7FF"/>
                    </a:solidFill>
                    <a:cs typeface="+mn-ea"/>
                    <a:sym typeface="+mn-lt"/>
                  </a:rPr>
                  <a:t>HEALTH CENTER</a:t>
                </a:r>
                <a:endParaRPr lang="en-US" altLang="zh-CN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Rectangle 12"/>
              <p:cNvSpPr/>
              <p:nvPr/>
            </p:nvSpPr>
            <p:spPr>
              <a:xfrm>
                <a:off x="2645357" y="3079722"/>
                <a:ext cx="1697665" cy="1747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老人健康档案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异常情况处理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老人关怀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健康体检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…</a:t>
                </a:r>
              </a:p>
              <a:p>
                <a:pPr algn="ctr">
                  <a:lnSpc>
                    <a:spcPct val="130000"/>
                  </a:lnSpc>
                </a:pP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endParaRPr lang="en-US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8677825" y="3386292"/>
            <a:ext cx="1828800" cy="2879651"/>
            <a:chOff x="2617135" y="1904999"/>
            <a:chExt cx="1828800" cy="2879651"/>
          </a:xfrm>
        </p:grpSpPr>
        <p:sp>
          <p:nvSpPr>
            <p:cNvPr id="49" name="Rounded Rectangle 9"/>
            <p:cNvSpPr/>
            <p:nvPr/>
          </p:nvSpPr>
          <p:spPr>
            <a:xfrm>
              <a:off x="2617135" y="1904999"/>
              <a:ext cx="1828800" cy="2879651"/>
            </a:xfrm>
            <a:prstGeom prst="roundRect">
              <a:avLst>
                <a:gd name="adj" fmla="val 2132"/>
              </a:avLst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2682702" y="2188315"/>
              <a:ext cx="1697665" cy="1951995"/>
              <a:chOff x="2682702" y="2188315"/>
              <a:chExt cx="1697665" cy="1951995"/>
            </a:xfrm>
          </p:grpSpPr>
          <p:sp>
            <p:nvSpPr>
              <p:cNvPr id="51" name="TextBox 10"/>
              <p:cNvSpPr txBox="1"/>
              <p:nvPr/>
            </p:nvSpPr>
            <p:spPr>
              <a:xfrm>
                <a:off x="2977538" y="2188315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养老机构</a:t>
                </a:r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TextBox 11"/>
              <p:cNvSpPr txBox="1"/>
              <p:nvPr/>
            </p:nvSpPr>
            <p:spPr>
              <a:xfrm>
                <a:off x="2801206" y="2534564"/>
                <a:ext cx="146065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rgbClr val="4BD7FF"/>
                    </a:solidFill>
                    <a:cs typeface="+mn-ea"/>
                    <a:sym typeface="+mn-lt"/>
                  </a:rPr>
                  <a:t>PENSION INSTITUTION</a:t>
                </a:r>
              </a:p>
            </p:txBody>
          </p:sp>
          <p:sp>
            <p:nvSpPr>
              <p:cNvPr id="53" name="Rectangle 12"/>
              <p:cNvSpPr/>
              <p:nvPr/>
            </p:nvSpPr>
            <p:spPr>
              <a:xfrm>
                <a:off x="2682702" y="2872591"/>
                <a:ext cx="1697665" cy="1267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生活护理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健康管理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饮食起居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疾病疗养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…</a:t>
                </a:r>
                <a:endParaRPr lang="en-US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" name="直接箭头连接符 2"/>
          <p:cNvCxnSpPr/>
          <p:nvPr/>
        </p:nvCxnSpPr>
        <p:spPr>
          <a:xfrm>
            <a:off x="3355662" y="4865760"/>
            <a:ext cx="1581150" cy="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7"/>
          <p:cNvSpPr/>
          <p:nvPr/>
        </p:nvSpPr>
        <p:spPr>
          <a:xfrm>
            <a:off x="3285139" y="5088026"/>
            <a:ext cx="1697665" cy="307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2187F3"/>
                </a:solidFill>
                <a:cs typeface="+mn-ea"/>
                <a:sym typeface="+mn-lt"/>
              </a:rPr>
              <a:t>定向服务</a:t>
            </a:r>
            <a:endParaRPr lang="en-US" sz="1200" dirty="0">
              <a:solidFill>
                <a:srgbClr val="2187F3"/>
              </a:solidFill>
              <a:cs typeface="+mn-ea"/>
              <a:sym typeface="+mn-lt"/>
            </a:endParaRPr>
          </a:p>
        </p:txBody>
      </p:sp>
      <p:cxnSp>
        <p:nvCxnSpPr>
          <p:cNvPr id="60" name="直接箭头连接符 59"/>
          <p:cNvCxnSpPr/>
          <p:nvPr/>
        </p:nvCxnSpPr>
        <p:spPr>
          <a:xfrm flipH="1">
            <a:off x="3322489" y="5065785"/>
            <a:ext cx="1614323" cy="0"/>
          </a:xfrm>
          <a:prstGeom prst="straightConnector1">
            <a:avLst/>
          </a:prstGeom>
          <a:ln>
            <a:solidFill>
              <a:srgbClr val="228E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7"/>
          <p:cNvSpPr/>
          <p:nvPr/>
        </p:nvSpPr>
        <p:spPr>
          <a:xfrm>
            <a:off x="2670812" y="2443987"/>
            <a:ext cx="108173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rgbClr val="00B050"/>
                </a:solidFill>
                <a:cs typeface="+mn-ea"/>
                <a:sym typeface="+mn-lt"/>
              </a:rPr>
              <a:t>按需采集数据上传</a:t>
            </a:r>
            <a:endParaRPr lang="en-US" sz="1050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grpSp>
        <p:nvGrpSpPr>
          <p:cNvPr id="128" name="组合 127"/>
          <p:cNvGrpSpPr/>
          <p:nvPr/>
        </p:nvGrpSpPr>
        <p:grpSpPr>
          <a:xfrm>
            <a:off x="1775235" y="2389683"/>
            <a:ext cx="1081736" cy="591661"/>
            <a:chOff x="1775235" y="2523217"/>
            <a:chExt cx="1081736" cy="591661"/>
          </a:xfrm>
        </p:grpSpPr>
        <p:grpSp>
          <p:nvGrpSpPr>
            <p:cNvPr id="122" name="组合 121"/>
            <p:cNvGrpSpPr/>
            <p:nvPr/>
          </p:nvGrpSpPr>
          <p:grpSpPr>
            <a:xfrm>
              <a:off x="1845830" y="2523217"/>
              <a:ext cx="941916" cy="591661"/>
              <a:chOff x="6253018" y="518852"/>
              <a:chExt cx="1129979" cy="850050"/>
            </a:xfrm>
          </p:grpSpPr>
          <p:sp>
            <p:nvSpPr>
              <p:cNvPr id="124" name="椭圆 123"/>
              <p:cNvSpPr/>
              <p:nvPr/>
            </p:nvSpPr>
            <p:spPr>
              <a:xfrm>
                <a:off x="6491043" y="518852"/>
                <a:ext cx="626179" cy="566374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6253018" y="795080"/>
                <a:ext cx="626180" cy="566374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6784567" y="759930"/>
                <a:ext cx="598430" cy="604210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6518793" y="974773"/>
                <a:ext cx="598430" cy="394129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62" name="Rectangle 7"/>
            <p:cNvSpPr/>
            <p:nvPr/>
          </p:nvSpPr>
          <p:spPr>
            <a:xfrm>
              <a:off x="1775235" y="2753707"/>
              <a:ext cx="10817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lppstore</a:t>
              </a:r>
              <a:r>
                <a:rPr lang="zh-CN" altLang="en-US" sz="120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平台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3" name="直接箭头连接符 62"/>
          <p:cNvCxnSpPr/>
          <p:nvPr/>
        </p:nvCxnSpPr>
        <p:spPr>
          <a:xfrm>
            <a:off x="6918012" y="4846273"/>
            <a:ext cx="1666875" cy="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 flipH="1">
            <a:off x="6918012" y="5055333"/>
            <a:ext cx="1666875" cy="0"/>
          </a:xfrm>
          <a:prstGeom prst="straightConnector1">
            <a:avLst/>
          </a:prstGeom>
          <a:ln>
            <a:solidFill>
              <a:srgbClr val="228E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7"/>
          <p:cNvSpPr/>
          <p:nvPr/>
        </p:nvSpPr>
        <p:spPr>
          <a:xfrm>
            <a:off x="7150172" y="4507713"/>
            <a:ext cx="12025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228EFF"/>
                </a:solidFill>
                <a:cs typeface="+mn-ea"/>
                <a:sym typeface="+mn-lt"/>
              </a:rPr>
              <a:t>养老人群推荐</a:t>
            </a:r>
            <a:endParaRPr lang="en-US" sz="1200" dirty="0">
              <a:solidFill>
                <a:srgbClr val="228EFF"/>
              </a:solidFill>
              <a:cs typeface="+mn-ea"/>
              <a:sym typeface="+mn-lt"/>
            </a:endParaRPr>
          </a:p>
        </p:txBody>
      </p:sp>
      <p:sp>
        <p:nvSpPr>
          <p:cNvPr id="66" name="Rectangle 7"/>
          <p:cNvSpPr/>
          <p:nvPr/>
        </p:nvSpPr>
        <p:spPr>
          <a:xfrm>
            <a:off x="6902615" y="5110665"/>
            <a:ext cx="1697665" cy="307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2187F3"/>
                </a:solidFill>
                <a:cs typeface="+mn-ea"/>
                <a:sym typeface="+mn-lt"/>
              </a:rPr>
              <a:t>养老人群推荐</a:t>
            </a:r>
            <a:endParaRPr lang="en-US" sz="1200" dirty="0">
              <a:solidFill>
                <a:srgbClr val="2187F3"/>
              </a:solidFill>
              <a:cs typeface="+mn-ea"/>
              <a:sym typeface="+mn-lt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3610948" y="2428731"/>
            <a:ext cx="978124" cy="591661"/>
            <a:chOff x="3746855" y="2574933"/>
            <a:chExt cx="978124" cy="591661"/>
          </a:xfrm>
        </p:grpSpPr>
        <p:grpSp>
          <p:nvGrpSpPr>
            <p:cNvPr id="74" name="组合 73"/>
            <p:cNvGrpSpPr/>
            <p:nvPr/>
          </p:nvGrpSpPr>
          <p:grpSpPr>
            <a:xfrm>
              <a:off x="3746855" y="2574933"/>
              <a:ext cx="941916" cy="591661"/>
              <a:chOff x="6253018" y="518852"/>
              <a:chExt cx="1129979" cy="850050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6491043" y="518852"/>
                <a:ext cx="626179" cy="566374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6253018" y="795080"/>
                <a:ext cx="626180" cy="566374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6784567" y="759930"/>
                <a:ext cx="598430" cy="604210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6518793" y="974773"/>
                <a:ext cx="598430" cy="394129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Rectangle 7"/>
            <p:cNvSpPr/>
            <p:nvPr/>
          </p:nvSpPr>
          <p:spPr>
            <a:xfrm>
              <a:off x="3760051" y="2822391"/>
              <a:ext cx="96492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阿里云平台</a:t>
              </a:r>
              <a:endParaRPr lang="en-US" altLang="zh-CN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7" name="Rounded Rectangle 9"/>
          <p:cNvSpPr/>
          <p:nvPr/>
        </p:nvSpPr>
        <p:spPr>
          <a:xfrm>
            <a:off x="6927555" y="370598"/>
            <a:ext cx="1828800" cy="1876049"/>
          </a:xfrm>
          <a:prstGeom prst="roundRect">
            <a:avLst>
              <a:gd name="adj" fmla="val 2132"/>
            </a:avLst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D7FF"/>
              </a:solidFill>
              <a:cs typeface="+mn-ea"/>
              <a:sym typeface="+mn-lt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6955777" y="458661"/>
            <a:ext cx="1697665" cy="1317356"/>
            <a:chOff x="2645357" y="2080070"/>
            <a:chExt cx="1697665" cy="1317356"/>
          </a:xfrm>
        </p:grpSpPr>
        <p:sp>
          <p:nvSpPr>
            <p:cNvPr id="79" name="TextBox 10"/>
            <p:cNvSpPr txBox="1"/>
            <p:nvPr/>
          </p:nvSpPr>
          <p:spPr>
            <a:xfrm>
              <a:off x="2977535" y="208007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4BD7FF"/>
                  </a:solidFill>
                  <a:cs typeface="+mn-ea"/>
                  <a:sym typeface="+mn-lt"/>
                </a:rPr>
                <a:t>医疗机构</a:t>
              </a:r>
              <a:endParaRPr lang="en-US" b="1" dirty="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80" name="TextBox 11"/>
            <p:cNvSpPr txBox="1"/>
            <p:nvPr/>
          </p:nvSpPr>
          <p:spPr>
            <a:xfrm>
              <a:off x="2798002" y="2427917"/>
              <a:ext cx="14670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00" b="1" dirty="0">
                  <a:solidFill>
                    <a:srgbClr val="4BD7FF"/>
                  </a:solidFill>
                  <a:cs typeface="+mn-ea"/>
                  <a:sym typeface="+mn-lt"/>
                </a:rPr>
                <a:t>MEDICAL INSTITUTION</a:t>
              </a:r>
              <a:endParaRPr lang="en-US" altLang="zh-CN" sz="900" dirty="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81" name="Rectangle 12"/>
            <p:cNvSpPr/>
            <p:nvPr/>
          </p:nvSpPr>
          <p:spPr>
            <a:xfrm>
              <a:off x="2645357" y="2609838"/>
              <a:ext cx="1697665" cy="7875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BD7FF"/>
                  </a:solidFill>
                  <a:cs typeface="+mn-ea"/>
                  <a:sym typeface="+mn-lt"/>
                </a:rPr>
                <a:t>紧急救助</a:t>
              </a:r>
              <a:endParaRPr lang="en-US" altLang="zh-CN" sz="1200" dirty="0">
                <a:solidFill>
                  <a:srgbClr val="4BD7FF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BD7FF"/>
                  </a:solidFill>
                  <a:cs typeface="+mn-ea"/>
                  <a:sym typeface="+mn-lt"/>
                </a:rPr>
                <a:t>疾病治疗</a:t>
              </a:r>
              <a:endParaRPr lang="en-US" altLang="zh-CN" sz="1200" dirty="0">
                <a:solidFill>
                  <a:srgbClr val="4BD7FF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en-US" altLang="zh-CN" sz="1200" dirty="0">
                  <a:solidFill>
                    <a:srgbClr val="4BD7FF"/>
                  </a:solidFill>
                  <a:cs typeface="+mn-ea"/>
                  <a:sym typeface="+mn-lt"/>
                </a:rPr>
                <a:t>…</a:t>
              </a:r>
            </a:p>
          </p:txBody>
        </p:sp>
      </p:grpSp>
      <p:cxnSp>
        <p:nvCxnSpPr>
          <p:cNvPr id="82" name="直接箭头连接符 81"/>
          <p:cNvCxnSpPr/>
          <p:nvPr/>
        </p:nvCxnSpPr>
        <p:spPr>
          <a:xfrm flipV="1">
            <a:off x="5960713" y="1990398"/>
            <a:ext cx="905723" cy="1244544"/>
          </a:xfrm>
          <a:prstGeom prst="straightConnector1">
            <a:avLst/>
          </a:prstGeom>
          <a:ln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/>
          <p:nvPr/>
        </p:nvCxnSpPr>
        <p:spPr>
          <a:xfrm flipH="1" flipV="1">
            <a:off x="8817474" y="1944625"/>
            <a:ext cx="1017509" cy="1376853"/>
          </a:xfrm>
          <a:prstGeom prst="straightConnector1">
            <a:avLst/>
          </a:prstGeom>
          <a:ln>
            <a:solidFill>
              <a:srgbClr val="1C68BD"/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7"/>
          <p:cNvSpPr/>
          <p:nvPr/>
        </p:nvSpPr>
        <p:spPr>
          <a:xfrm rot="18428306">
            <a:off x="5709983" y="2387376"/>
            <a:ext cx="12025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228EFF"/>
                </a:solidFill>
                <a:cs typeface="+mn-ea"/>
                <a:sym typeface="+mn-lt"/>
              </a:rPr>
              <a:t>医疗协同</a:t>
            </a:r>
            <a:endParaRPr lang="en-US" sz="1200" dirty="0">
              <a:solidFill>
                <a:srgbClr val="228EFF"/>
              </a:solidFill>
              <a:cs typeface="+mn-ea"/>
              <a:sym typeface="+mn-lt"/>
            </a:endParaRPr>
          </a:p>
        </p:txBody>
      </p:sp>
      <p:sp>
        <p:nvSpPr>
          <p:cNvPr id="87" name="Rectangle 7"/>
          <p:cNvSpPr/>
          <p:nvPr/>
        </p:nvSpPr>
        <p:spPr>
          <a:xfrm rot="3191322">
            <a:off x="8883197" y="2474171"/>
            <a:ext cx="12025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228EFF"/>
                </a:solidFill>
                <a:cs typeface="+mn-ea"/>
                <a:sym typeface="+mn-lt"/>
              </a:rPr>
              <a:t>医疗协同</a:t>
            </a:r>
            <a:endParaRPr lang="en-US" sz="1200" dirty="0">
              <a:solidFill>
                <a:srgbClr val="228EFF"/>
              </a:solidFill>
              <a:cs typeface="+mn-ea"/>
              <a:sym typeface="+mn-lt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7160249" y="1809253"/>
            <a:ext cx="1415241" cy="297832"/>
            <a:chOff x="2362153" y="936776"/>
            <a:chExt cx="898447" cy="475870"/>
          </a:xfrm>
        </p:grpSpPr>
        <p:sp>
          <p:nvSpPr>
            <p:cNvPr id="98" name="矩形: 圆角 97"/>
            <p:cNvSpPr/>
            <p:nvPr/>
          </p:nvSpPr>
          <p:spPr>
            <a:xfrm>
              <a:off x="2362153" y="936776"/>
              <a:ext cx="898447" cy="475870"/>
            </a:xfrm>
            <a:prstGeom prst="roundRect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Rectangle 7"/>
            <p:cNvSpPr/>
            <p:nvPr/>
          </p:nvSpPr>
          <p:spPr>
            <a:xfrm>
              <a:off x="2406541" y="943880"/>
              <a:ext cx="809671" cy="442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养老服务子系统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11" name="直接箭头连接符 110"/>
          <p:cNvCxnSpPr/>
          <p:nvPr/>
        </p:nvCxnSpPr>
        <p:spPr>
          <a:xfrm>
            <a:off x="2821079" y="2808967"/>
            <a:ext cx="766737" cy="0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3" name="直接箭头连接符 112"/>
          <p:cNvCxnSpPr>
            <a:stCxn id="72" idx="6"/>
          </p:cNvCxnSpPr>
          <p:nvPr/>
        </p:nvCxnSpPr>
        <p:spPr>
          <a:xfrm>
            <a:off x="4552864" y="2806804"/>
            <a:ext cx="2747537" cy="31321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9" name="直接箭头连接符 118"/>
          <p:cNvCxnSpPr/>
          <p:nvPr/>
        </p:nvCxnSpPr>
        <p:spPr>
          <a:xfrm flipV="1">
            <a:off x="2325978" y="3012454"/>
            <a:ext cx="0" cy="328074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9" name="Rectangle 7"/>
          <p:cNvSpPr/>
          <p:nvPr/>
        </p:nvSpPr>
        <p:spPr>
          <a:xfrm>
            <a:off x="3285139" y="4536064"/>
            <a:ext cx="1697665" cy="307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228EFF"/>
                </a:solidFill>
                <a:cs typeface="+mn-ea"/>
                <a:sym typeface="+mn-lt"/>
              </a:rPr>
              <a:t>呼叫服务</a:t>
            </a:r>
            <a:endParaRPr lang="en-US" sz="1200" dirty="0">
              <a:solidFill>
                <a:srgbClr val="228EFF"/>
              </a:solidFill>
              <a:cs typeface="+mn-ea"/>
              <a:sym typeface="+mn-lt"/>
            </a:endParaRPr>
          </a:p>
        </p:txBody>
      </p:sp>
      <p:grpSp>
        <p:nvGrpSpPr>
          <p:cNvPr id="134" name="组合 133"/>
          <p:cNvGrpSpPr/>
          <p:nvPr/>
        </p:nvGrpSpPr>
        <p:grpSpPr>
          <a:xfrm>
            <a:off x="5175068" y="5835002"/>
            <a:ext cx="1415241" cy="297832"/>
            <a:chOff x="2362153" y="936776"/>
            <a:chExt cx="898447" cy="475870"/>
          </a:xfrm>
        </p:grpSpPr>
        <p:sp>
          <p:nvSpPr>
            <p:cNvPr id="135" name="矩形: 圆角 134"/>
            <p:cNvSpPr/>
            <p:nvPr/>
          </p:nvSpPr>
          <p:spPr>
            <a:xfrm>
              <a:off x="2362153" y="936776"/>
              <a:ext cx="898447" cy="475870"/>
            </a:xfrm>
            <a:prstGeom prst="roundRect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Rectangle 7"/>
            <p:cNvSpPr/>
            <p:nvPr/>
          </p:nvSpPr>
          <p:spPr>
            <a:xfrm>
              <a:off x="2406541" y="943880"/>
              <a:ext cx="809671" cy="442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养老服务子系统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8907311" y="5697490"/>
            <a:ext cx="1415241" cy="297832"/>
            <a:chOff x="2362153" y="936776"/>
            <a:chExt cx="898447" cy="475870"/>
          </a:xfrm>
        </p:grpSpPr>
        <p:sp>
          <p:nvSpPr>
            <p:cNvPr id="138" name="矩形: 圆角 137"/>
            <p:cNvSpPr/>
            <p:nvPr/>
          </p:nvSpPr>
          <p:spPr>
            <a:xfrm>
              <a:off x="2362153" y="936776"/>
              <a:ext cx="898447" cy="475870"/>
            </a:xfrm>
            <a:prstGeom prst="roundRect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Rectangle 7"/>
            <p:cNvSpPr/>
            <p:nvPr/>
          </p:nvSpPr>
          <p:spPr>
            <a:xfrm>
              <a:off x="2406541" y="943880"/>
              <a:ext cx="809671" cy="442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养老服务子系统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120210" y="5803226"/>
            <a:ext cx="801579" cy="308674"/>
            <a:chOff x="746672" y="3899765"/>
            <a:chExt cx="801579" cy="308674"/>
          </a:xfrm>
        </p:grpSpPr>
        <p:sp>
          <p:nvSpPr>
            <p:cNvPr id="140" name="Rectangle 7"/>
            <p:cNvSpPr/>
            <p:nvPr/>
          </p:nvSpPr>
          <p:spPr>
            <a:xfrm>
              <a:off x="947794" y="3899765"/>
              <a:ext cx="600457" cy="308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BD7FF"/>
                  </a:solidFill>
                  <a:cs typeface="+mn-ea"/>
                  <a:sym typeface="+mn-lt"/>
                </a:rPr>
                <a:t>用户</a:t>
              </a:r>
              <a:endParaRPr lang="en-US" sz="1200" dirty="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141" name="Freeform 111"/>
            <p:cNvSpPr/>
            <p:nvPr/>
          </p:nvSpPr>
          <p:spPr bwMode="auto">
            <a:xfrm>
              <a:off x="746672" y="3901574"/>
              <a:ext cx="283407" cy="305056"/>
            </a:xfrm>
            <a:custGeom>
              <a:avLst/>
              <a:gdLst>
                <a:gd name="T0" fmla="*/ 137 w 137"/>
                <a:gd name="T1" fmla="*/ 147 h 147"/>
                <a:gd name="T2" fmla="*/ 0 w 137"/>
                <a:gd name="T3" fmla="*/ 147 h 147"/>
                <a:gd name="T4" fmla="*/ 0 w 137"/>
                <a:gd name="T5" fmla="*/ 141 h 147"/>
                <a:gd name="T6" fmla="*/ 7 w 137"/>
                <a:gd name="T7" fmla="*/ 114 h 147"/>
                <a:gd name="T8" fmla="*/ 15 w 137"/>
                <a:gd name="T9" fmla="*/ 105 h 147"/>
                <a:gd name="T10" fmla="*/ 41 w 137"/>
                <a:gd name="T11" fmla="*/ 91 h 147"/>
                <a:gd name="T12" fmla="*/ 50 w 137"/>
                <a:gd name="T13" fmla="*/ 80 h 147"/>
                <a:gd name="T14" fmla="*/ 56 w 137"/>
                <a:gd name="T15" fmla="*/ 75 h 147"/>
                <a:gd name="T16" fmla="*/ 49 w 137"/>
                <a:gd name="T17" fmla="*/ 63 h 147"/>
                <a:gd name="T18" fmla="*/ 48 w 137"/>
                <a:gd name="T19" fmla="*/ 63 h 147"/>
                <a:gd name="T20" fmla="*/ 47 w 137"/>
                <a:gd name="T21" fmla="*/ 61 h 147"/>
                <a:gd name="T22" fmla="*/ 45 w 137"/>
                <a:gd name="T23" fmla="*/ 56 h 147"/>
                <a:gd name="T24" fmla="*/ 44 w 137"/>
                <a:gd name="T25" fmla="*/ 44 h 147"/>
                <a:gd name="T26" fmla="*/ 49 w 137"/>
                <a:gd name="T27" fmla="*/ 16 h 147"/>
                <a:gd name="T28" fmla="*/ 82 w 137"/>
                <a:gd name="T29" fmla="*/ 12 h 147"/>
                <a:gd name="T30" fmla="*/ 88 w 137"/>
                <a:gd name="T31" fmla="*/ 16 h 147"/>
                <a:gd name="T32" fmla="*/ 90 w 137"/>
                <a:gd name="T33" fmla="*/ 18 h 147"/>
                <a:gd name="T34" fmla="*/ 93 w 137"/>
                <a:gd name="T35" fmla="*/ 46 h 147"/>
                <a:gd name="T36" fmla="*/ 92 w 137"/>
                <a:gd name="T37" fmla="*/ 58 h 147"/>
                <a:gd name="T38" fmla="*/ 90 w 137"/>
                <a:gd name="T39" fmla="*/ 63 h 147"/>
                <a:gd name="T40" fmla="*/ 82 w 137"/>
                <a:gd name="T41" fmla="*/ 75 h 147"/>
                <a:gd name="T42" fmla="*/ 86 w 137"/>
                <a:gd name="T43" fmla="*/ 80 h 147"/>
                <a:gd name="T44" fmla="*/ 97 w 137"/>
                <a:gd name="T45" fmla="*/ 91 h 147"/>
                <a:gd name="T46" fmla="*/ 122 w 137"/>
                <a:gd name="T47" fmla="*/ 105 h 147"/>
                <a:gd name="T48" fmla="*/ 130 w 137"/>
                <a:gd name="T49" fmla="*/ 114 h 147"/>
                <a:gd name="T50" fmla="*/ 137 w 137"/>
                <a:gd name="T51" fmla="*/ 141 h 147"/>
                <a:gd name="T52" fmla="*/ 137 w 137"/>
                <a:gd name="T5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7" h="147">
                  <a:moveTo>
                    <a:pt x="137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5" y="110"/>
                    <a:pt x="15" y="105"/>
                  </a:cubicBezTo>
                  <a:cubicBezTo>
                    <a:pt x="41" y="91"/>
                    <a:pt x="41" y="91"/>
                    <a:pt x="41" y="91"/>
                  </a:cubicBezTo>
                  <a:cubicBezTo>
                    <a:pt x="41" y="91"/>
                    <a:pt x="49" y="81"/>
                    <a:pt x="50" y="80"/>
                  </a:cubicBezTo>
                  <a:cubicBezTo>
                    <a:pt x="51" y="79"/>
                    <a:pt x="59" y="79"/>
                    <a:pt x="56" y="75"/>
                  </a:cubicBezTo>
                  <a:cubicBezTo>
                    <a:pt x="53" y="72"/>
                    <a:pt x="50" y="68"/>
                    <a:pt x="49" y="63"/>
                  </a:cubicBezTo>
                  <a:cubicBezTo>
                    <a:pt x="49" y="63"/>
                    <a:pt x="48" y="63"/>
                    <a:pt x="48" y="63"/>
                  </a:cubicBezTo>
                  <a:cubicBezTo>
                    <a:pt x="48" y="62"/>
                    <a:pt x="48" y="61"/>
                    <a:pt x="47" y="61"/>
                  </a:cubicBezTo>
                  <a:cubicBezTo>
                    <a:pt x="47" y="61"/>
                    <a:pt x="46" y="62"/>
                    <a:pt x="45" y="56"/>
                  </a:cubicBezTo>
                  <a:cubicBezTo>
                    <a:pt x="45" y="56"/>
                    <a:pt x="35" y="44"/>
                    <a:pt x="44" y="44"/>
                  </a:cubicBezTo>
                  <a:cubicBezTo>
                    <a:pt x="44" y="44"/>
                    <a:pt x="36" y="28"/>
                    <a:pt x="49" y="16"/>
                  </a:cubicBezTo>
                  <a:cubicBezTo>
                    <a:pt x="49" y="16"/>
                    <a:pt x="64" y="0"/>
                    <a:pt x="82" y="12"/>
                  </a:cubicBezTo>
                  <a:cubicBezTo>
                    <a:pt x="82" y="12"/>
                    <a:pt x="85" y="13"/>
                    <a:pt x="88" y="16"/>
                  </a:cubicBezTo>
                  <a:cubicBezTo>
                    <a:pt x="89" y="17"/>
                    <a:pt x="90" y="18"/>
                    <a:pt x="90" y="18"/>
                  </a:cubicBezTo>
                  <a:cubicBezTo>
                    <a:pt x="102" y="30"/>
                    <a:pt x="93" y="46"/>
                    <a:pt x="93" y="46"/>
                  </a:cubicBezTo>
                  <a:cubicBezTo>
                    <a:pt x="102" y="46"/>
                    <a:pt x="92" y="58"/>
                    <a:pt x="92" y="58"/>
                  </a:cubicBezTo>
                  <a:cubicBezTo>
                    <a:pt x="92" y="61"/>
                    <a:pt x="91" y="62"/>
                    <a:pt x="90" y="63"/>
                  </a:cubicBezTo>
                  <a:cubicBezTo>
                    <a:pt x="89" y="68"/>
                    <a:pt x="86" y="72"/>
                    <a:pt x="82" y="75"/>
                  </a:cubicBezTo>
                  <a:cubicBezTo>
                    <a:pt x="77" y="79"/>
                    <a:pt x="81" y="78"/>
                    <a:pt x="86" y="80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122" y="105"/>
                    <a:pt x="122" y="105"/>
                    <a:pt x="122" y="105"/>
                  </a:cubicBezTo>
                  <a:cubicBezTo>
                    <a:pt x="132" y="110"/>
                    <a:pt x="130" y="114"/>
                    <a:pt x="130" y="114"/>
                  </a:cubicBezTo>
                  <a:cubicBezTo>
                    <a:pt x="137" y="141"/>
                    <a:pt x="137" y="141"/>
                    <a:pt x="137" y="141"/>
                  </a:cubicBezTo>
                  <a:lnTo>
                    <a:pt x="137" y="147"/>
                  </a:lnTo>
                  <a:close/>
                </a:path>
              </a:pathLst>
            </a:custGeom>
            <a:solidFill>
              <a:srgbClr val="4BD7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43" name="直接箭头连接符 142"/>
          <p:cNvCxnSpPr/>
          <p:nvPr/>
        </p:nvCxnSpPr>
        <p:spPr>
          <a:xfrm flipV="1">
            <a:off x="7807662" y="2276307"/>
            <a:ext cx="0" cy="305639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5" name="直接箭头连接符 144"/>
          <p:cNvCxnSpPr/>
          <p:nvPr/>
        </p:nvCxnSpPr>
        <p:spPr>
          <a:xfrm>
            <a:off x="8246658" y="3015029"/>
            <a:ext cx="430796" cy="370816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8" name="直接箭头连接符 147"/>
          <p:cNvCxnSpPr/>
          <p:nvPr/>
        </p:nvCxnSpPr>
        <p:spPr>
          <a:xfrm flipH="1">
            <a:off x="6857386" y="2996943"/>
            <a:ext cx="498115" cy="386268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95" name="组合 94"/>
          <p:cNvGrpSpPr/>
          <p:nvPr/>
        </p:nvGrpSpPr>
        <p:grpSpPr>
          <a:xfrm>
            <a:off x="7324505" y="2476569"/>
            <a:ext cx="941916" cy="591661"/>
            <a:chOff x="6253018" y="518852"/>
            <a:chExt cx="1129979" cy="850050"/>
          </a:xfrm>
        </p:grpSpPr>
        <p:sp>
          <p:nvSpPr>
            <p:cNvPr id="100" name="椭圆 99"/>
            <p:cNvSpPr/>
            <p:nvPr/>
          </p:nvSpPr>
          <p:spPr>
            <a:xfrm>
              <a:off x="6491043" y="518852"/>
              <a:ext cx="626179" cy="566374"/>
            </a:xfrm>
            <a:prstGeom prst="ellipse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6253018" y="795080"/>
              <a:ext cx="626180" cy="566374"/>
            </a:xfrm>
            <a:prstGeom prst="ellipse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6784567" y="759930"/>
              <a:ext cx="598430" cy="604210"/>
            </a:xfrm>
            <a:prstGeom prst="ellipse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6518793" y="974773"/>
              <a:ext cx="598430" cy="394129"/>
            </a:xfrm>
            <a:prstGeom prst="ellipse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Rectangle 7"/>
          <p:cNvSpPr/>
          <p:nvPr/>
        </p:nvSpPr>
        <p:spPr>
          <a:xfrm>
            <a:off x="7406427" y="2621311"/>
            <a:ext cx="809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养老服务平台</a:t>
            </a:r>
            <a:endParaRPr lang="en-US" sz="1200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50867" y="2666025"/>
            <a:ext cx="997794" cy="323702"/>
            <a:chOff x="5120675" y="2676328"/>
            <a:chExt cx="997794" cy="323702"/>
          </a:xfrm>
        </p:grpSpPr>
        <p:sp>
          <p:nvSpPr>
            <p:cNvPr id="102" name="矩形: 圆角 101"/>
            <p:cNvSpPr/>
            <p:nvPr/>
          </p:nvSpPr>
          <p:spPr>
            <a:xfrm>
              <a:off x="5124963" y="2676328"/>
              <a:ext cx="942848" cy="323702"/>
            </a:xfrm>
            <a:prstGeom prst="roundRect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Rectangle 7"/>
            <p:cNvSpPr/>
            <p:nvPr/>
          </p:nvSpPr>
          <p:spPr>
            <a:xfrm>
              <a:off x="5120675" y="2708699"/>
              <a:ext cx="99779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健康档案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1636178" y="3553055"/>
            <a:ext cx="1415241" cy="297832"/>
            <a:chOff x="2362153" y="936776"/>
            <a:chExt cx="898447" cy="475870"/>
          </a:xfrm>
        </p:grpSpPr>
        <p:sp>
          <p:nvSpPr>
            <p:cNvPr id="90" name="矩形: 圆角 89"/>
            <p:cNvSpPr/>
            <p:nvPr/>
          </p:nvSpPr>
          <p:spPr>
            <a:xfrm>
              <a:off x="2362153" y="936776"/>
              <a:ext cx="898447" cy="475870"/>
            </a:xfrm>
            <a:prstGeom prst="roundRect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Rectangle 7"/>
            <p:cNvSpPr/>
            <p:nvPr/>
          </p:nvSpPr>
          <p:spPr>
            <a:xfrm>
              <a:off x="2406541" y="943880"/>
              <a:ext cx="809671" cy="442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边缘网关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6" name="组合 5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组合 7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9" name="直接连接符 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1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" name="文本框 13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养老新生态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生态架构</a:t>
              </a:r>
            </a:p>
          </p:txBody>
        </p:sp>
      </p:grpSp>
      <p:pic>
        <p:nvPicPr>
          <p:cNvPr id="108" name="图片 107">
            <a:extLst>
              <a:ext uri="{FF2B5EF4-FFF2-40B4-BE49-F238E27FC236}">
                <a16:creationId xmlns:a16="http://schemas.microsoft.com/office/drawing/2014/main" id="{6F4AD05D-D702-4DB9-B757-233D1FBFFF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115"/>
          <p:cNvSpPr>
            <a:spLocks noChangeArrowheads="1"/>
          </p:cNvSpPr>
          <p:nvPr/>
        </p:nvSpPr>
        <p:spPr bwMode="auto">
          <a:xfrm>
            <a:off x="-925774" y="2243732"/>
            <a:ext cx="4220843" cy="4213412"/>
          </a:xfrm>
          <a:prstGeom prst="ellipse">
            <a:avLst/>
          </a:prstGeom>
          <a:solidFill>
            <a:srgbClr val="62FFFF">
              <a:alpha val="12000"/>
            </a:srgbClr>
          </a:solidFill>
          <a:ln>
            <a:solidFill>
              <a:srgbClr val="4BD7FF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BD7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24620" y="3948281"/>
            <a:ext cx="2604306" cy="86914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4800" spc="600" dirty="0">
                <a:solidFill>
                  <a:srgbClr val="4BD7FF"/>
                </a:solidFill>
                <a:cs typeface="+mn-ea"/>
                <a:sym typeface="+mn-lt"/>
              </a:rPr>
              <a:t>≥</a:t>
            </a:r>
            <a:r>
              <a:rPr lang="en-US" altLang="zh-CN" sz="4800" spc="600" dirty="0">
                <a:solidFill>
                  <a:srgbClr val="4BD7FF"/>
                </a:solidFill>
                <a:cs typeface="+mn-ea"/>
                <a:sym typeface="+mn-lt"/>
              </a:rPr>
              <a:t>60</a:t>
            </a:r>
            <a:r>
              <a:rPr lang="zh-CN" altLang="en-US" sz="4800" spc="600" dirty="0">
                <a:solidFill>
                  <a:srgbClr val="4BD7FF"/>
                </a:solidFill>
                <a:cs typeface="+mn-ea"/>
                <a:sym typeface="+mn-lt"/>
              </a:rPr>
              <a:t>岁</a:t>
            </a:r>
            <a:endParaRPr lang="en-US" altLang="zh-CN" sz="4800" spc="6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241758" y="1589121"/>
            <a:ext cx="1837506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生活可以自理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7" name="Freeform 111"/>
          <p:cNvSpPr/>
          <p:nvPr/>
        </p:nvSpPr>
        <p:spPr bwMode="auto">
          <a:xfrm>
            <a:off x="5808309" y="1534906"/>
            <a:ext cx="457200" cy="49212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4BD7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178171" y="3545865"/>
            <a:ext cx="4357308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不与子女同住（子女上班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独居老人）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8" name="Freeform 111"/>
          <p:cNvSpPr/>
          <p:nvPr/>
        </p:nvSpPr>
        <p:spPr bwMode="auto">
          <a:xfrm>
            <a:off x="5808310" y="3491650"/>
            <a:ext cx="406886" cy="49212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4BD7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207125" y="4524236"/>
            <a:ext cx="361950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身体健康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有不严重的慢性疾病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9" name="Freeform 111"/>
          <p:cNvSpPr/>
          <p:nvPr/>
        </p:nvSpPr>
        <p:spPr bwMode="auto">
          <a:xfrm>
            <a:off x="5808309" y="4470021"/>
            <a:ext cx="457200" cy="49212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4BD7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61896" y="2567493"/>
            <a:ext cx="2665323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更喜欢住在家里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50" name="Freeform 111"/>
          <p:cNvSpPr/>
          <p:nvPr/>
        </p:nvSpPr>
        <p:spPr bwMode="auto">
          <a:xfrm>
            <a:off x="5808309" y="2513278"/>
            <a:ext cx="457200" cy="49212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4BD7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51" name="Freeform 111"/>
          <p:cNvSpPr/>
          <p:nvPr/>
        </p:nvSpPr>
        <p:spPr bwMode="auto">
          <a:xfrm>
            <a:off x="5808309" y="5448392"/>
            <a:ext cx="457200" cy="49212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4BD7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265566" y="5502607"/>
            <a:ext cx="230579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怕成为子女的负担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2528888" y="1803464"/>
            <a:ext cx="1264954" cy="924431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3793842" y="1803463"/>
            <a:ext cx="1775108" cy="1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3793842" y="2839636"/>
            <a:ext cx="1775108" cy="1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V="1">
            <a:off x="3233738" y="3855102"/>
            <a:ext cx="2343203" cy="20707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3255169" y="4779533"/>
            <a:ext cx="2342355" cy="0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2776538" y="5736049"/>
            <a:ext cx="2765105" cy="0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V="1">
            <a:off x="3050381" y="2839638"/>
            <a:ext cx="743461" cy="529001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15" name="组合 14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组合 16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4" name="文本框 23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养老新生态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适用对象</a:t>
              </a:r>
            </a:p>
          </p:txBody>
        </p:sp>
      </p:grpSp>
      <p:pic>
        <p:nvPicPr>
          <p:cNvPr id="33" name="图片 32">
            <a:extLst>
              <a:ext uri="{FF2B5EF4-FFF2-40B4-BE49-F238E27FC236}">
                <a16:creationId xmlns:a16="http://schemas.microsoft.com/office/drawing/2014/main" id="{B66CC16C-D4A1-49BD-BD4E-2E1EE58075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9"/>
          <p:cNvSpPr/>
          <p:nvPr/>
        </p:nvSpPr>
        <p:spPr>
          <a:xfrm>
            <a:off x="4440656" y="2048048"/>
            <a:ext cx="3310686" cy="3310685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141E40">
                  <a:alpha val="0"/>
                </a:srgbClr>
              </a:gs>
              <a:gs pos="53000">
                <a:srgbClr val="0B1123"/>
              </a:gs>
            </a:gsLst>
            <a:lin ang="16200000" scaled="1"/>
            <a:tileRect/>
          </a:gradFill>
          <a:ln>
            <a:solidFill>
              <a:srgbClr val="1B29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>
              <a:cs typeface="+mn-ea"/>
              <a:sym typeface="+mn-lt"/>
            </a:endParaRPr>
          </a:p>
        </p:txBody>
      </p:sp>
      <p:graphicFrame>
        <p:nvGraphicFramePr>
          <p:cNvPr id="57" name="Chart 8"/>
          <p:cNvGraphicFramePr/>
          <p:nvPr/>
        </p:nvGraphicFramePr>
        <p:xfrm>
          <a:off x="3279174" y="1719411"/>
          <a:ext cx="5633651" cy="3755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8" name="Group 1"/>
          <p:cNvGrpSpPr/>
          <p:nvPr/>
        </p:nvGrpSpPr>
        <p:grpSpPr>
          <a:xfrm>
            <a:off x="4470795" y="1999233"/>
            <a:ext cx="3250408" cy="3099816"/>
            <a:chOff x="4470796" y="2494533"/>
            <a:chExt cx="3250408" cy="3099816"/>
          </a:xfrm>
        </p:grpSpPr>
        <p:sp>
          <p:nvSpPr>
            <p:cNvPr id="59" name="Oval 30"/>
            <p:cNvSpPr/>
            <p:nvPr/>
          </p:nvSpPr>
          <p:spPr>
            <a:xfrm>
              <a:off x="5074443" y="5518149"/>
              <a:ext cx="76202" cy="76200"/>
            </a:xfrm>
            <a:prstGeom prst="ellipse">
              <a:avLst/>
            </a:prstGeom>
            <a:solidFill>
              <a:srgbClr val="4BD7FF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cs typeface="+mn-ea"/>
                <a:sym typeface="+mn-lt"/>
              </a:endParaRPr>
            </a:p>
          </p:txBody>
        </p:sp>
        <p:sp>
          <p:nvSpPr>
            <p:cNvPr id="60" name="Oval 31"/>
            <p:cNvSpPr/>
            <p:nvPr/>
          </p:nvSpPr>
          <p:spPr>
            <a:xfrm>
              <a:off x="7041355" y="5518149"/>
              <a:ext cx="76202" cy="76200"/>
            </a:xfrm>
            <a:prstGeom prst="ellipse">
              <a:avLst/>
            </a:prstGeom>
            <a:solidFill>
              <a:srgbClr val="4BD7FF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cs typeface="+mn-ea"/>
                <a:sym typeface="+mn-lt"/>
              </a:endParaRPr>
            </a:p>
          </p:txBody>
        </p:sp>
        <p:sp>
          <p:nvSpPr>
            <p:cNvPr id="61" name="Oval 33"/>
            <p:cNvSpPr/>
            <p:nvPr/>
          </p:nvSpPr>
          <p:spPr>
            <a:xfrm>
              <a:off x="6057899" y="2494533"/>
              <a:ext cx="76202" cy="76200"/>
            </a:xfrm>
            <a:prstGeom prst="ellipse">
              <a:avLst/>
            </a:prstGeom>
            <a:solidFill>
              <a:srgbClr val="4BD7FF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cs typeface="+mn-ea"/>
                <a:sym typeface="+mn-lt"/>
              </a:endParaRPr>
            </a:p>
          </p:txBody>
        </p:sp>
        <p:sp>
          <p:nvSpPr>
            <p:cNvPr id="62" name="Oval 32"/>
            <p:cNvSpPr/>
            <p:nvPr/>
          </p:nvSpPr>
          <p:spPr>
            <a:xfrm>
              <a:off x="7645002" y="3644899"/>
              <a:ext cx="76202" cy="76200"/>
            </a:xfrm>
            <a:prstGeom prst="ellipse">
              <a:avLst/>
            </a:prstGeom>
            <a:solidFill>
              <a:srgbClr val="4BD7FF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cs typeface="+mn-ea"/>
                <a:sym typeface="+mn-lt"/>
              </a:endParaRPr>
            </a:p>
          </p:txBody>
        </p:sp>
        <p:sp>
          <p:nvSpPr>
            <p:cNvPr id="63" name="Oval 34"/>
            <p:cNvSpPr/>
            <p:nvPr/>
          </p:nvSpPr>
          <p:spPr>
            <a:xfrm>
              <a:off x="4470796" y="3644899"/>
              <a:ext cx="76202" cy="76200"/>
            </a:xfrm>
            <a:prstGeom prst="ellipse">
              <a:avLst/>
            </a:prstGeom>
            <a:solidFill>
              <a:srgbClr val="4BD7FF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338731" y="4767660"/>
            <a:ext cx="3787342" cy="950411"/>
            <a:chOff x="7338731" y="4767660"/>
            <a:chExt cx="3787342" cy="950411"/>
          </a:xfrm>
        </p:grpSpPr>
        <p:grpSp>
          <p:nvGrpSpPr>
            <p:cNvPr id="65" name="Group 20"/>
            <p:cNvGrpSpPr/>
            <p:nvPr/>
          </p:nvGrpSpPr>
          <p:grpSpPr>
            <a:xfrm flipH="1">
              <a:off x="7815388" y="4767660"/>
              <a:ext cx="3310685" cy="950411"/>
              <a:chOff x="1494085" y="5314347"/>
              <a:chExt cx="3448048" cy="989846"/>
            </a:xfrm>
          </p:grpSpPr>
          <p:sp>
            <p:nvSpPr>
              <p:cNvPr id="71" name="Rectangle 3"/>
              <p:cNvSpPr txBox="1">
                <a:spLocks noChangeArrowheads="1"/>
              </p:cNvSpPr>
              <p:nvPr/>
            </p:nvSpPr>
            <p:spPr bwMode="auto">
              <a:xfrm>
                <a:off x="1494085" y="5756992"/>
                <a:ext cx="3448048" cy="54720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l"/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大部分家庭使用远低于住养老机构的费用就可实现有效的老人看护</a:t>
                </a:r>
                <a:endParaRPr lang="en-US" altLang="ko-KR" sz="1400" b="0" dirty="0">
                  <a:solidFill>
                    <a:srgbClr val="4BD7FF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2" name="TextBox 22"/>
              <p:cNvSpPr txBox="1"/>
              <p:nvPr/>
            </p:nvSpPr>
            <p:spPr>
              <a:xfrm>
                <a:off x="1810097" y="5314347"/>
                <a:ext cx="3132034" cy="47748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降低社会养老成本</a:t>
                </a:r>
                <a:endParaRPr lang="en-US" altLang="ko-KR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Group 38"/>
            <p:cNvGrpSpPr/>
            <p:nvPr/>
          </p:nvGrpSpPr>
          <p:grpSpPr>
            <a:xfrm>
              <a:off x="7338731" y="4921115"/>
              <a:ext cx="391869" cy="390149"/>
              <a:chOff x="2840038" y="4406900"/>
              <a:chExt cx="723900" cy="720725"/>
            </a:xfrm>
            <a:solidFill>
              <a:srgbClr val="4BD7FF"/>
            </a:solidFill>
          </p:grpSpPr>
          <p:sp>
            <p:nvSpPr>
              <p:cNvPr id="67" name="Freeform 39"/>
              <p:cNvSpPr>
                <a:spLocks noEditPoints="1"/>
              </p:cNvSpPr>
              <p:nvPr/>
            </p:nvSpPr>
            <p:spPr bwMode="auto">
              <a:xfrm>
                <a:off x="2840038" y="4406900"/>
                <a:ext cx="723900" cy="720725"/>
              </a:xfrm>
              <a:custGeom>
                <a:avLst/>
                <a:gdLst>
                  <a:gd name="T0" fmla="*/ 440 w 456"/>
                  <a:gd name="T1" fmla="*/ 141 h 454"/>
                  <a:gd name="T2" fmla="*/ 404 w 456"/>
                  <a:gd name="T3" fmla="*/ 82 h 454"/>
                  <a:gd name="T4" fmla="*/ 287 w 456"/>
                  <a:gd name="T5" fmla="*/ 7 h 454"/>
                  <a:gd name="T6" fmla="*/ 192 w 456"/>
                  <a:gd name="T7" fmla="*/ 2 h 454"/>
                  <a:gd name="T8" fmla="*/ 146 w 456"/>
                  <a:gd name="T9" fmla="*/ 15 h 454"/>
                  <a:gd name="T10" fmla="*/ 63 w 456"/>
                  <a:gd name="T11" fmla="*/ 70 h 454"/>
                  <a:gd name="T12" fmla="*/ 8 w 456"/>
                  <a:gd name="T13" fmla="*/ 168 h 454"/>
                  <a:gd name="T14" fmla="*/ 0 w 456"/>
                  <a:gd name="T15" fmla="*/ 227 h 454"/>
                  <a:gd name="T16" fmla="*/ 1 w 456"/>
                  <a:gd name="T17" fmla="*/ 246 h 454"/>
                  <a:gd name="T18" fmla="*/ 2 w 456"/>
                  <a:gd name="T19" fmla="*/ 256 h 454"/>
                  <a:gd name="T20" fmla="*/ 20 w 456"/>
                  <a:gd name="T21" fmla="*/ 319 h 454"/>
                  <a:gd name="T22" fmla="*/ 45 w 456"/>
                  <a:gd name="T23" fmla="*/ 364 h 454"/>
                  <a:gd name="T24" fmla="*/ 122 w 456"/>
                  <a:gd name="T25" fmla="*/ 428 h 454"/>
                  <a:gd name="T26" fmla="*/ 204 w 456"/>
                  <a:gd name="T27" fmla="*/ 453 h 454"/>
                  <a:gd name="T28" fmla="*/ 218 w 456"/>
                  <a:gd name="T29" fmla="*/ 454 h 454"/>
                  <a:gd name="T30" fmla="*/ 264 w 456"/>
                  <a:gd name="T31" fmla="*/ 452 h 454"/>
                  <a:gd name="T32" fmla="*/ 362 w 456"/>
                  <a:gd name="T33" fmla="*/ 411 h 454"/>
                  <a:gd name="T34" fmla="*/ 418 w 456"/>
                  <a:gd name="T35" fmla="*/ 354 h 454"/>
                  <a:gd name="T36" fmla="*/ 455 w 456"/>
                  <a:gd name="T37" fmla="*/ 249 h 454"/>
                  <a:gd name="T38" fmla="*/ 313 w 456"/>
                  <a:gd name="T39" fmla="*/ 344 h 454"/>
                  <a:gd name="T40" fmla="*/ 240 w 456"/>
                  <a:gd name="T41" fmla="*/ 372 h 454"/>
                  <a:gd name="T42" fmla="*/ 159 w 456"/>
                  <a:gd name="T43" fmla="*/ 355 h 454"/>
                  <a:gd name="T44" fmla="*/ 94 w 456"/>
                  <a:gd name="T45" fmla="*/ 284 h 454"/>
                  <a:gd name="T46" fmla="*/ 84 w 456"/>
                  <a:gd name="T47" fmla="*/ 204 h 454"/>
                  <a:gd name="T48" fmla="*/ 118 w 456"/>
                  <a:gd name="T49" fmla="*/ 132 h 454"/>
                  <a:gd name="T50" fmla="*/ 184 w 456"/>
                  <a:gd name="T51" fmla="*/ 88 h 454"/>
                  <a:gd name="T52" fmla="*/ 228 w 456"/>
                  <a:gd name="T53" fmla="*/ 82 h 454"/>
                  <a:gd name="T54" fmla="*/ 323 w 456"/>
                  <a:gd name="T55" fmla="*/ 116 h 454"/>
                  <a:gd name="T56" fmla="*/ 363 w 456"/>
                  <a:gd name="T57" fmla="*/ 171 h 454"/>
                  <a:gd name="T58" fmla="*/ 374 w 456"/>
                  <a:gd name="T59" fmla="*/ 227 h 454"/>
                  <a:gd name="T60" fmla="*/ 339 w 456"/>
                  <a:gd name="T61" fmla="*/ 321 h 454"/>
                  <a:gd name="T62" fmla="*/ 387 w 456"/>
                  <a:gd name="T63" fmla="*/ 209 h 454"/>
                  <a:gd name="T64" fmla="*/ 362 w 456"/>
                  <a:gd name="T65" fmla="*/ 139 h 454"/>
                  <a:gd name="T66" fmla="*/ 435 w 456"/>
                  <a:gd name="T67" fmla="*/ 176 h 454"/>
                  <a:gd name="T68" fmla="*/ 240 w 456"/>
                  <a:gd name="T69" fmla="*/ 14 h 454"/>
                  <a:gd name="T70" fmla="*/ 362 w 456"/>
                  <a:gd name="T71" fmla="*/ 59 h 454"/>
                  <a:gd name="T72" fmla="*/ 341 w 456"/>
                  <a:gd name="T73" fmla="*/ 114 h 454"/>
                  <a:gd name="T74" fmla="*/ 228 w 456"/>
                  <a:gd name="T75" fmla="*/ 68 h 454"/>
                  <a:gd name="T76" fmla="*/ 169 w 456"/>
                  <a:gd name="T77" fmla="*/ 22 h 454"/>
                  <a:gd name="T78" fmla="*/ 228 w 456"/>
                  <a:gd name="T79" fmla="*/ 440 h 454"/>
                  <a:gd name="T80" fmla="*/ 215 w 456"/>
                  <a:gd name="T81" fmla="*/ 440 h 454"/>
                  <a:gd name="T82" fmla="*/ 165 w 456"/>
                  <a:gd name="T83" fmla="*/ 432 h 454"/>
                  <a:gd name="T84" fmla="*/ 84 w 456"/>
                  <a:gd name="T85" fmla="*/ 384 h 454"/>
                  <a:gd name="T86" fmla="*/ 36 w 456"/>
                  <a:gd name="T87" fmla="*/ 319 h 454"/>
                  <a:gd name="T88" fmla="*/ 17 w 456"/>
                  <a:gd name="T89" fmla="*/ 262 h 454"/>
                  <a:gd name="T90" fmla="*/ 16 w 456"/>
                  <a:gd name="T91" fmla="*/ 250 h 454"/>
                  <a:gd name="T92" fmla="*/ 15 w 456"/>
                  <a:gd name="T93" fmla="*/ 227 h 454"/>
                  <a:gd name="T94" fmla="*/ 18 w 456"/>
                  <a:gd name="T95" fmla="*/ 186 h 454"/>
                  <a:gd name="T96" fmla="*/ 63 w 456"/>
                  <a:gd name="T97" fmla="*/ 90 h 454"/>
                  <a:gd name="T98" fmla="*/ 150 w 456"/>
                  <a:gd name="T99" fmla="*/ 28 h 454"/>
                  <a:gd name="T100" fmla="*/ 150 w 456"/>
                  <a:gd name="T101" fmla="*/ 88 h 454"/>
                  <a:gd name="T102" fmla="*/ 91 w 456"/>
                  <a:gd name="T103" fmla="*/ 145 h 454"/>
                  <a:gd name="T104" fmla="*/ 68 w 456"/>
                  <a:gd name="T105" fmla="*/ 227 h 454"/>
                  <a:gd name="T106" fmla="*/ 96 w 456"/>
                  <a:gd name="T107" fmla="*/ 316 h 454"/>
                  <a:gd name="T108" fmla="*/ 180 w 456"/>
                  <a:gd name="T109" fmla="*/ 380 h 454"/>
                  <a:gd name="T110" fmla="*/ 264 w 456"/>
                  <a:gd name="T111" fmla="*/ 383 h 454"/>
                  <a:gd name="T112" fmla="*/ 348 w 456"/>
                  <a:gd name="T113" fmla="*/ 404 h 454"/>
                  <a:gd name="T114" fmla="*/ 244 w 456"/>
                  <a:gd name="T115" fmla="*/ 440 h 454"/>
                  <a:gd name="T116" fmla="*/ 441 w 456"/>
                  <a:gd name="T117" fmla="*/ 249 h 454"/>
                  <a:gd name="T118" fmla="*/ 379 w 456"/>
                  <a:gd name="T119" fmla="*/ 378 h 454"/>
                  <a:gd name="T120" fmla="*/ 340 w 456"/>
                  <a:gd name="T121" fmla="*/ 341 h 454"/>
                  <a:gd name="T122" fmla="*/ 388 w 456"/>
                  <a:gd name="T123" fmla="*/ 23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6" h="454">
                    <a:moveTo>
                      <a:pt x="456" y="226"/>
                    </a:moveTo>
                    <a:lnTo>
                      <a:pt x="456" y="226"/>
                    </a:lnTo>
                    <a:lnTo>
                      <a:pt x="456" y="209"/>
                    </a:lnTo>
                    <a:lnTo>
                      <a:pt x="454" y="192"/>
                    </a:lnTo>
                    <a:lnTo>
                      <a:pt x="450" y="175"/>
                    </a:lnTo>
                    <a:lnTo>
                      <a:pt x="445" y="157"/>
                    </a:lnTo>
                    <a:lnTo>
                      <a:pt x="440" y="141"/>
                    </a:lnTo>
                    <a:lnTo>
                      <a:pt x="432" y="126"/>
                    </a:lnTo>
                    <a:lnTo>
                      <a:pt x="423" y="110"/>
                    </a:lnTo>
                    <a:lnTo>
                      <a:pt x="414" y="96"/>
                    </a:lnTo>
                    <a:lnTo>
                      <a:pt x="414" y="96"/>
                    </a:lnTo>
                    <a:lnTo>
                      <a:pt x="410" y="90"/>
                    </a:lnTo>
                    <a:lnTo>
                      <a:pt x="410" y="90"/>
                    </a:lnTo>
                    <a:lnTo>
                      <a:pt x="404" y="82"/>
                    </a:lnTo>
                    <a:lnTo>
                      <a:pt x="404" y="82"/>
                    </a:lnTo>
                    <a:lnTo>
                      <a:pt x="388" y="64"/>
                    </a:lnTo>
                    <a:lnTo>
                      <a:pt x="371" y="48"/>
                    </a:lnTo>
                    <a:lnTo>
                      <a:pt x="351" y="34"/>
                    </a:lnTo>
                    <a:lnTo>
                      <a:pt x="332" y="23"/>
                    </a:lnTo>
                    <a:lnTo>
                      <a:pt x="310" y="14"/>
                    </a:lnTo>
                    <a:lnTo>
                      <a:pt x="287" y="7"/>
                    </a:lnTo>
                    <a:lnTo>
                      <a:pt x="265" y="2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10" y="0"/>
                    </a:lnTo>
                    <a:lnTo>
                      <a:pt x="192" y="2"/>
                    </a:lnTo>
                    <a:lnTo>
                      <a:pt x="175" y="5"/>
                    </a:lnTo>
                    <a:lnTo>
                      <a:pt x="158" y="10"/>
                    </a:lnTo>
                    <a:lnTo>
                      <a:pt x="157" y="10"/>
                    </a:lnTo>
                    <a:lnTo>
                      <a:pt x="156" y="11"/>
                    </a:lnTo>
                    <a:lnTo>
                      <a:pt x="156" y="11"/>
                    </a:lnTo>
                    <a:lnTo>
                      <a:pt x="148" y="14"/>
                    </a:lnTo>
                    <a:lnTo>
                      <a:pt x="146" y="15"/>
                    </a:lnTo>
                    <a:lnTo>
                      <a:pt x="146" y="15"/>
                    </a:lnTo>
                    <a:lnTo>
                      <a:pt x="130" y="21"/>
                    </a:lnTo>
                    <a:lnTo>
                      <a:pt x="115" y="30"/>
                    </a:lnTo>
                    <a:lnTo>
                      <a:pt x="101" y="38"/>
                    </a:lnTo>
                    <a:lnTo>
                      <a:pt x="88" y="47"/>
                    </a:lnTo>
                    <a:lnTo>
                      <a:pt x="75" y="58"/>
                    </a:lnTo>
                    <a:lnTo>
                      <a:pt x="63" y="70"/>
                    </a:lnTo>
                    <a:lnTo>
                      <a:pt x="52" y="82"/>
                    </a:lnTo>
                    <a:lnTo>
                      <a:pt x="42" y="95"/>
                    </a:lnTo>
                    <a:lnTo>
                      <a:pt x="34" y="108"/>
                    </a:lnTo>
                    <a:lnTo>
                      <a:pt x="25" y="122"/>
                    </a:lnTo>
                    <a:lnTo>
                      <a:pt x="18" y="137"/>
                    </a:lnTo>
                    <a:lnTo>
                      <a:pt x="13" y="152"/>
                    </a:lnTo>
                    <a:lnTo>
                      <a:pt x="8" y="168"/>
                    </a:lnTo>
                    <a:lnTo>
                      <a:pt x="4" y="184"/>
                    </a:lnTo>
                    <a:lnTo>
                      <a:pt x="2" y="200"/>
                    </a:lnTo>
                    <a:lnTo>
                      <a:pt x="1" y="218"/>
                    </a:lnTo>
                    <a:lnTo>
                      <a:pt x="1" y="218"/>
                    </a:lnTo>
                    <a:lnTo>
                      <a:pt x="0" y="223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1" y="236"/>
                    </a:lnTo>
                    <a:lnTo>
                      <a:pt x="1" y="237"/>
                    </a:lnTo>
                    <a:lnTo>
                      <a:pt x="1" y="237"/>
                    </a:lnTo>
                    <a:lnTo>
                      <a:pt x="1" y="239"/>
                    </a:lnTo>
                    <a:lnTo>
                      <a:pt x="1" y="239"/>
                    </a:lnTo>
                    <a:lnTo>
                      <a:pt x="1" y="246"/>
                    </a:lnTo>
                    <a:lnTo>
                      <a:pt x="1" y="248"/>
                    </a:lnTo>
                    <a:lnTo>
                      <a:pt x="1" y="248"/>
                    </a:lnTo>
                    <a:lnTo>
                      <a:pt x="2" y="251"/>
                    </a:lnTo>
                    <a:lnTo>
                      <a:pt x="2" y="251"/>
                    </a:lnTo>
                    <a:lnTo>
                      <a:pt x="2" y="254"/>
                    </a:lnTo>
                    <a:lnTo>
                      <a:pt x="2" y="256"/>
                    </a:lnTo>
                    <a:lnTo>
                      <a:pt x="2" y="256"/>
                    </a:lnTo>
                    <a:lnTo>
                      <a:pt x="3" y="263"/>
                    </a:lnTo>
                    <a:lnTo>
                      <a:pt x="3" y="264"/>
                    </a:lnTo>
                    <a:lnTo>
                      <a:pt x="3" y="264"/>
                    </a:lnTo>
                    <a:lnTo>
                      <a:pt x="7" y="278"/>
                    </a:lnTo>
                    <a:lnTo>
                      <a:pt x="10" y="292"/>
                    </a:lnTo>
                    <a:lnTo>
                      <a:pt x="14" y="305"/>
                    </a:lnTo>
                    <a:lnTo>
                      <a:pt x="20" y="319"/>
                    </a:lnTo>
                    <a:lnTo>
                      <a:pt x="21" y="320"/>
                    </a:lnTo>
                    <a:lnTo>
                      <a:pt x="21" y="320"/>
                    </a:lnTo>
                    <a:lnTo>
                      <a:pt x="23" y="326"/>
                    </a:lnTo>
                    <a:lnTo>
                      <a:pt x="23" y="326"/>
                    </a:lnTo>
                    <a:lnTo>
                      <a:pt x="30" y="339"/>
                    </a:lnTo>
                    <a:lnTo>
                      <a:pt x="38" y="352"/>
                    </a:lnTo>
                    <a:lnTo>
                      <a:pt x="45" y="364"/>
                    </a:lnTo>
                    <a:lnTo>
                      <a:pt x="55" y="374"/>
                    </a:lnTo>
                    <a:lnTo>
                      <a:pt x="65" y="385"/>
                    </a:lnTo>
                    <a:lnTo>
                      <a:pt x="75" y="395"/>
                    </a:lnTo>
                    <a:lnTo>
                      <a:pt x="85" y="405"/>
                    </a:lnTo>
                    <a:lnTo>
                      <a:pt x="97" y="413"/>
                    </a:lnTo>
                    <a:lnTo>
                      <a:pt x="109" y="421"/>
                    </a:lnTo>
                    <a:lnTo>
                      <a:pt x="122" y="428"/>
                    </a:lnTo>
                    <a:lnTo>
                      <a:pt x="135" y="435"/>
                    </a:lnTo>
                    <a:lnTo>
                      <a:pt x="148" y="440"/>
                    </a:lnTo>
                    <a:lnTo>
                      <a:pt x="162" y="445"/>
                    </a:lnTo>
                    <a:lnTo>
                      <a:pt x="176" y="449"/>
                    </a:lnTo>
                    <a:lnTo>
                      <a:pt x="190" y="451"/>
                    </a:lnTo>
                    <a:lnTo>
                      <a:pt x="204" y="453"/>
                    </a:lnTo>
                    <a:lnTo>
                      <a:pt x="204" y="453"/>
                    </a:lnTo>
                    <a:lnTo>
                      <a:pt x="205" y="453"/>
                    </a:lnTo>
                    <a:lnTo>
                      <a:pt x="205" y="453"/>
                    </a:lnTo>
                    <a:lnTo>
                      <a:pt x="214" y="454"/>
                    </a:lnTo>
                    <a:lnTo>
                      <a:pt x="215" y="454"/>
                    </a:lnTo>
                    <a:lnTo>
                      <a:pt x="215" y="454"/>
                    </a:lnTo>
                    <a:lnTo>
                      <a:pt x="218" y="454"/>
                    </a:lnTo>
                    <a:lnTo>
                      <a:pt x="218" y="454"/>
                    </a:lnTo>
                    <a:lnTo>
                      <a:pt x="223" y="454"/>
                    </a:lnTo>
                    <a:lnTo>
                      <a:pt x="226" y="454"/>
                    </a:lnTo>
                    <a:lnTo>
                      <a:pt x="226" y="454"/>
                    </a:lnTo>
                    <a:lnTo>
                      <a:pt x="228" y="454"/>
                    </a:lnTo>
                    <a:lnTo>
                      <a:pt x="228" y="454"/>
                    </a:lnTo>
                    <a:lnTo>
                      <a:pt x="246" y="454"/>
                    </a:lnTo>
                    <a:lnTo>
                      <a:pt x="264" y="452"/>
                    </a:lnTo>
                    <a:lnTo>
                      <a:pt x="282" y="449"/>
                    </a:lnTo>
                    <a:lnTo>
                      <a:pt x="298" y="443"/>
                    </a:lnTo>
                    <a:lnTo>
                      <a:pt x="315" y="437"/>
                    </a:lnTo>
                    <a:lnTo>
                      <a:pt x="332" y="429"/>
                    </a:lnTo>
                    <a:lnTo>
                      <a:pt x="347" y="42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73" y="404"/>
                    </a:lnTo>
                    <a:lnTo>
                      <a:pt x="373" y="404"/>
                    </a:lnTo>
                    <a:lnTo>
                      <a:pt x="390" y="388"/>
                    </a:lnTo>
                    <a:lnTo>
                      <a:pt x="405" y="371"/>
                    </a:lnTo>
                    <a:lnTo>
                      <a:pt x="418" y="354"/>
                    </a:lnTo>
                    <a:lnTo>
                      <a:pt x="430" y="335"/>
                    </a:lnTo>
                    <a:lnTo>
                      <a:pt x="439" y="315"/>
                    </a:lnTo>
                    <a:lnTo>
                      <a:pt x="446" y="294"/>
                    </a:lnTo>
                    <a:lnTo>
                      <a:pt x="452" y="273"/>
                    </a:lnTo>
                    <a:lnTo>
                      <a:pt x="455" y="250"/>
                    </a:lnTo>
                    <a:lnTo>
                      <a:pt x="455" y="249"/>
                    </a:lnTo>
                    <a:lnTo>
                      <a:pt x="455" y="249"/>
                    </a:lnTo>
                    <a:lnTo>
                      <a:pt x="456" y="239"/>
                    </a:lnTo>
                    <a:lnTo>
                      <a:pt x="456" y="239"/>
                    </a:lnTo>
                    <a:lnTo>
                      <a:pt x="456" y="239"/>
                    </a:lnTo>
                    <a:lnTo>
                      <a:pt x="456" y="226"/>
                    </a:lnTo>
                    <a:lnTo>
                      <a:pt x="456" y="226"/>
                    </a:lnTo>
                    <a:close/>
                    <a:moveTo>
                      <a:pt x="313" y="344"/>
                    </a:moveTo>
                    <a:lnTo>
                      <a:pt x="313" y="344"/>
                    </a:lnTo>
                    <a:lnTo>
                      <a:pt x="305" y="351"/>
                    </a:lnTo>
                    <a:lnTo>
                      <a:pt x="294" y="357"/>
                    </a:lnTo>
                    <a:lnTo>
                      <a:pt x="284" y="361"/>
                    </a:lnTo>
                    <a:lnTo>
                      <a:pt x="273" y="366"/>
                    </a:lnTo>
                    <a:lnTo>
                      <a:pt x="263" y="369"/>
                    </a:lnTo>
                    <a:lnTo>
                      <a:pt x="251" y="371"/>
                    </a:lnTo>
                    <a:lnTo>
                      <a:pt x="240" y="372"/>
                    </a:lnTo>
                    <a:lnTo>
                      <a:pt x="228" y="372"/>
                    </a:lnTo>
                    <a:lnTo>
                      <a:pt x="228" y="372"/>
                    </a:lnTo>
                    <a:lnTo>
                      <a:pt x="214" y="372"/>
                    </a:lnTo>
                    <a:lnTo>
                      <a:pt x="199" y="369"/>
                    </a:lnTo>
                    <a:lnTo>
                      <a:pt x="185" y="366"/>
                    </a:lnTo>
                    <a:lnTo>
                      <a:pt x="172" y="361"/>
                    </a:lnTo>
                    <a:lnTo>
                      <a:pt x="159" y="355"/>
                    </a:lnTo>
                    <a:lnTo>
                      <a:pt x="147" y="347"/>
                    </a:lnTo>
                    <a:lnTo>
                      <a:pt x="136" y="339"/>
                    </a:lnTo>
                    <a:lnTo>
                      <a:pt x="125" y="330"/>
                    </a:lnTo>
                    <a:lnTo>
                      <a:pt x="116" y="319"/>
                    </a:lnTo>
                    <a:lnTo>
                      <a:pt x="108" y="308"/>
                    </a:lnTo>
                    <a:lnTo>
                      <a:pt x="101" y="297"/>
                    </a:lnTo>
                    <a:lnTo>
                      <a:pt x="94" y="284"/>
                    </a:lnTo>
                    <a:lnTo>
                      <a:pt x="90" y="271"/>
                    </a:lnTo>
                    <a:lnTo>
                      <a:pt x="85" y="257"/>
                    </a:lnTo>
                    <a:lnTo>
                      <a:pt x="83" y="242"/>
                    </a:lnTo>
                    <a:lnTo>
                      <a:pt x="83" y="227"/>
                    </a:lnTo>
                    <a:lnTo>
                      <a:pt x="83" y="227"/>
                    </a:lnTo>
                    <a:lnTo>
                      <a:pt x="83" y="216"/>
                    </a:lnTo>
                    <a:lnTo>
                      <a:pt x="84" y="204"/>
                    </a:lnTo>
                    <a:lnTo>
                      <a:pt x="86" y="192"/>
                    </a:lnTo>
                    <a:lnTo>
                      <a:pt x="90" y="181"/>
                    </a:lnTo>
                    <a:lnTo>
                      <a:pt x="94" y="170"/>
                    </a:lnTo>
                    <a:lnTo>
                      <a:pt x="98" y="161"/>
                    </a:lnTo>
                    <a:lnTo>
                      <a:pt x="104" y="151"/>
                    </a:lnTo>
                    <a:lnTo>
                      <a:pt x="110" y="141"/>
                    </a:lnTo>
                    <a:lnTo>
                      <a:pt x="118" y="132"/>
                    </a:lnTo>
                    <a:lnTo>
                      <a:pt x="125" y="124"/>
                    </a:lnTo>
                    <a:lnTo>
                      <a:pt x="133" y="116"/>
                    </a:lnTo>
                    <a:lnTo>
                      <a:pt x="143" y="110"/>
                    </a:lnTo>
                    <a:lnTo>
                      <a:pt x="151" y="103"/>
                    </a:lnTo>
                    <a:lnTo>
                      <a:pt x="162" y="98"/>
                    </a:lnTo>
                    <a:lnTo>
                      <a:pt x="172" y="92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94" y="85"/>
                    </a:lnTo>
                    <a:lnTo>
                      <a:pt x="205" y="83"/>
                    </a:lnTo>
                    <a:lnTo>
                      <a:pt x="217" y="82"/>
                    </a:lnTo>
                    <a:lnTo>
                      <a:pt x="228" y="82"/>
                    </a:lnTo>
                    <a:lnTo>
                      <a:pt x="228" y="82"/>
                    </a:lnTo>
                    <a:lnTo>
                      <a:pt x="245" y="83"/>
                    </a:lnTo>
                    <a:lnTo>
                      <a:pt x="263" y="86"/>
                    </a:lnTo>
                    <a:lnTo>
                      <a:pt x="279" y="90"/>
                    </a:lnTo>
                    <a:lnTo>
                      <a:pt x="294" y="98"/>
                    </a:lnTo>
                    <a:lnTo>
                      <a:pt x="309" y="105"/>
                    </a:lnTo>
                    <a:lnTo>
                      <a:pt x="323" y="116"/>
                    </a:lnTo>
                    <a:lnTo>
                      <a:pt x="335" y="128"/>
                    </a:lnTo>
                    <a:lnTo>
                      <a:pt x="346" y="141"/>
                    </a:lnTo>
                    <a:lnTo>
                      <a:pt x="346" y="141"/>
                    </a:lnTo>
                    <a:lnTo>
                      <a:pt x="346" y="141"/>
                    </a:lnTo>
                    <a:lnTo>
                      <a:pt x="352" y="151"/>
                    </a:lnTo>
                    <a:lnTo>
                      <a:pt x="358" y="161"/>
                    </a:lnTo>
                    <a:lnTo>
                      <a:pt x="363" y="171"/>
                    </a:lnTo>
                    <a:lnTo>
                      <a:pt x="366" y="182"/>
                    </a:lnTo>
                    <a:lnTo>
                      <a:pt x="369" y="193"/>
                    </a:lnTo>
                    <a:lnTo>
                      <a:pt x="372" y="204"/>
                    </a:lnTo>
                    <a:lnTo>
                      <a:pt x="374" y="216"/>
                    </a:lnTo>
                    <a:lnTo>
                      <a:pt x="374" y="226"/>
                    </a:lnTo>
                    <a:lnTo>
                      <a:pt x="374" y="227"/>
                    </a:lnTo>
                    <a:lnTo>
                      <a:pt x="374" y="227"/>
                    </a:lnTo>
                    <a:lnTo>
                      <a:pt x="374" y="227"/>
                    </a:lnTo>
                    <a:lnTo>
                      <a:pt x="373" y="244"/>
                    </a:lnTo>
                    <a:lnTo>
                      <a:pt x="369" y="261"/>
                    </a:lnTo>
                    <a:lnTo>
                      <a:pt x="365" y="277"/>
                    </a:lnTo>
                    <a:lnTo>
                      <a:pt x="358" y="293"/>
                    </a:lnTo>
                    <a:lnTo>
                      <a:pt x="349" y="307"/>
                    </a:lnTo>
                    <a:lnTo>
                      <a:pt x="339" y="321"/>
                    </a:lnTo>
                    <a:lnTo>
                      <a:pt x="327" y="333"/>
                    </a:lnTo>
                    <a:lnTo>
                      <a:pt x="313" y="344"/>
                    </a:lnTo>
                    <a:lnTo>
                      <a:pt x="313" y="344"/>
                    </a:lnTo>
                    <a:close/>
                    <a:moveTo>
                      <a:pt x="442" y="220"/>
                    </a:moveTo>
                    <a:lnTo>
                      <a:pt x="388" y="220"/>
                    </a:lnTo>
                    <a:lnTo>
                      <a:pt x="388" y="220"/>
                    </a:lnTo>
                    <a:lnTo>
                      <a:pt x="387" y="209"/>
                    </a:lnTo>
                    <a:lnTo>
                      <a:pt x="386" y="198"/>
                    </a:lnTo>
                    <a:lnTo>
                      <a:pt x="383" y="188"/>
                    </a:lnTo>
                    <a:lnTo>
                      <a:pt x="380" y="178"/>
                    </a:lnTo>
                    <a:lnTo>
                      <a:pt x="377" y="167"/>
                    </a:lnTo>
                    <a:lnTo>
                      <a:pt x="373" y="157"/>
                    </a:lnTo>
                    <a:lnTo>
                      <a:pt x="367" y="149"/>
                    </a:lnTo>
                    <a:lnTo>
                      <a:pt x="362" y="139"/>
                    </a:lnTo>
                    <a:lnTo>
                      <a:pt x="405" y="108"/>
                    </a:lnTo>
                    <a:lnTo>
                      <a:pt x="405" y="108"/>
                    </a:lnTo>
                    <a:lnTo>
                      <a:pt x="413" y="119"/>
                    </a:lnTo>
                    <a:lnTo>
                      <a:pt x="420" y="134"/>
                    </a:lnTo>
                    <a:lnTo>
                      <a:pt x="427" y="146"/>
                    </a:lnTo>
                    <a:lnTo>
                      <a:pt x="431" y="161"/>
                    </a:lnTo>
                    <a:lnTo>
                      <a:pt x="435" y="176"/>
                    </a:lnTo>
                    <a:lnTo>
                      <a:pt x="439" y="190"/>
                    </a:lnTo>
                    <a:lnTo>
                      <a:pt x="441" y="205"/>
                    </a:lnTo>
                    <a:lnTo>
                      <a:pt x="442" y="220"/>
                    </a:lnTo>
                    <a:lnTo>
                      <a:pt x="442" y="220"/>
                    </a:lnTo>
                    <a:close/>
                    <a:moveTo>
                      <a:pt x="228" y="14"/>
                    </a:moveTo>
                    <a:lnTo>
                      <a:pt x="228" y="14"/>
                    </a:lnTo>
                    <a:lnTo>
                      <a:pt x="240" y="14"/>
                    </a:lnTo>
                    <a:lnTo>
                      <a:pt x="240" y="14"/>
                    </a:lnTo>
                    <a:lnTo>
                      <a:pt x="263" y="16"/>
                    </a:lnTo>
                    <a:lnTo>
                      <a:pt x="284" y="20"/>
                    </a:lnTo>
                    <a:lnTo>
                      <a:pt x="305" y="27"/>
                    </a:lnTo>
                    <a:lnTo>
                      <a:pt x="325" y="35"/>
                    </a:lnTo>
                    <a:lnTo>
                      <a:pt x="344" y="46"/>
                    </a:lnTo>
                    <a:lnTo>
                      <a:pt x="362" y="59"/>
                    </a:lnTo>
                    <a:lnTo>
                      <a:pt x="378" y="74"/>
                    </a:lnTo>
                    <a:lnTo>
                      <a:pt x="393" y="91"/>
                    </a:lnTo>
                    <a:lnTo>
                      <a:pt x="393" y="91"/>
                    </a:lnTo>
                    <a:lnTo>
                      <a:pt x="396" y="96"/>
                    </a:lnTo>
                    <a:lnTo>
                      <a:pt x="353" y="127"/>
                    </a:lnTo>
                    <a:lnTo>
                      <a:pt x="353" y="127"/>
                    </a:lnTo>
                    <a:lnTo>
                      <a:pt x="341" y="114"/>
                    </a:lnTo>
                    <a:lnTo>
                      <a:pt x="327" y="102"/>
                    </a:lnTo>
                    <a:lnTo>
                      <a:pt x="313" y="91"/>
                    </a:lnTo>
                    <a:lnTo>
                      <a:pt x="297" y="83"/>
                    </a:lnTo>
                    <a:lnTo>
                      <a:pt x="281" y="76"/>
                    </a:lnTo>
                    <a:lnTo>
                      <a:pt x="264" y="71"/>
                    </a:lnTo>
                    <a:lnTo>
                      <a:pt x="246" y="69"/>
                    </a:lnTo>
                    <a:lnTo>
                      <a:pt x="228" y="68"/>
                    </a:lnTo>
                    <a:lnTo>
                      <a:pt x="228" y="68"/>
                    </a:lnTo>
                    <a:lnTo>
                      <a:pt x="217" y="68"/>
                    </a:lnTo>
                    <a:lnTo>
                      <a:pt x="206" y="69"/>
                    </a:lnTo>
                    <a:lnTo>
                      <a:pt x="197" y="71"/>
                    </a:lnTo>
                    <a:lnTo>
                      <a:pt x="186" y="73"/>
                    </a:lnTo>
                    <a:lnTo>
                      <a:pt x="169" y="22"/>
                    </a:lnTo>
                    <a:lnTo>
                      <a:pt x="169" y="22"/>
                    </a:lnTo>
                    <a:lnTo>
                      <a:pt x="184" y="18"/>
                    </a:lnTo>
                    <a:lnTo>
                      <a:pt x="198" y="16"/>
                    </a:lnTo>
                    <a:lnTo>
                      <a:pt x="213" y="14"/>
                    </a:lnTo>
                    <a:lnTo>
                      <a:pt x="228" y="14"/>
                    </a:lnTo>
                    <a:lnTo>
                      <a:pt x="228" y="14"/>
                    </a:lnTo>
                    <a:close/>
                    <a:moveTo>
                      <a:pt x="228" y="440"/>
                    </a:moveTo>
                    <a:lnTo>
                      <a:pt x="228" y="440"/>
                    </a:lnTo>
                    <a:lnTo>
                      <a:pt x="226" y="440"/>
                    </a:lnTo>
                    <a:lnTo>
                      <a:pt x="223" y="440"/>
                    </a:lnTo>
                    <a:lnTo>
                      <a:pt x="223" y="440"/>
                    </a:lnTo>
                    <a:lnTo>
                      <a:pt x="218" y="440"/>
                    </a:lnTo>
                    <a:lnTo>
                      <a:pt x="218" y="440"/>
                    </a:lnTo>
                    <a:lnTo>
                      <a:pt x="216" y="440"/>
                    </a:lnTo>
                    <a:lnTo>
                      <a:pt x="215" y="440"/>
                    </a:lnTo>
                    <a:lnTo>
                      <a:pt x="215" y="440"/>
                    </a:lnTo>
                    <a:lnTo>
                      <a:pt x="207" y="439"/>
                    </a:lnTo>
                    <a:lnTo>
                      <a:pt x="206" y="439"/>
                    </a:lnTo>
                    <a:lnTo>
                      <a:pt x="206" y="439"/>
                    </a:lnTo>
                    <a:lnTo>
                      <a:pt x="192" y="437"/>
                    </a:lnTo>
                    <a:lnTo>
                      <a:pt x="179" y="435"/>
                    </a:lnTo>
                    <a:lnTo>
                      <a:pt x="165" y="432"/>
                    </a:lnTo>
                    <a:lnTo>
                      <a:pt x="153" y="427"/>
                    </a:lnTo>
                    <a:lnTo>
                      <a:pt x="140" y="422"/>
                    </a:lnTo>
                    <a:lnTo>
                      <a:pt x="129" y="415"/>
                    </a:lnTo>
                    <a:lnTo>
                      <a:pt x="117" y="409"/>
                    </a:lnTo>
                    <a:lnTo>
                      <a:pt x="106" y="401"/>
                    </a:lnTo>
                    <a:lnTo>
                      <a:pt x="95" y="394"/>
                    </a:lnTo>
                    <a:lnTo>
                      <a:pt x="84" y="384"/>
                    </a:lnTo>
                    <a:lnTo>
                      <a:pt x="75" y="375"/>
                    </a:lnTo>
                    <a:lnTo>
                      <a:pt x="66" y="365"/>
                    </a:lnTo>
                    <a:lnTo>
                      <a:pt x="57" y="355"/>
                    </a:lnTo>
                    <a:lnTo>
                      <a:pt x="50" y="343"/>
                    </a:lnTo>
                    <a:lnTo>
                      <a:pt x="42" y="331"/>
                    </a:lnTo>
                    <a:lnTo>
                      <a:pt x="36" y="319"/>
                    </a:lnTo>
                    <a:lnTo>
                      <a:pt x="36" y="319"/>
                    </a:lnTo>
                    <a:lnTo>
                      <a:pt x="34" y="315"/>
                    </a:lnTo>
                    <a:lnTo>
                      <a:pt x="32" y="314"/>
                    </a:lnTo>
                    <a:lnTo>
                      <a:pt x="32" y="314"/>
                    </a:lnTo>
                    <a:lnTo>
                      <a:pt x="28" y="301"/>
                    </a:lnTo>
                    <a:lnTo>
                      <a:pt x="24" y="288"/>
                    </a:lnTo>
                    <a:lnTo>
                      <a:pt x="21" y="275"/>
                    </a:lnTo>
                    <a:lnTo>
                      <a:pt x="17" y="262"/>
                    </a:lnTo>
                    <a:lnTo>
                      <a:pt x="17" y="261"/>
                    </a:lnTo>
                    <a:lnTo>
                      <a:pt x="17" y="261"/>
                    </a:lnTo>
                    <a:lnTo>
                      <a:pt x="16" y="253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6" y="250"/>
                    </a:lnTo>
                    <a:lnTo>
                      <a:pt x="16" y="250"/>
                    </a:lnTo>
                    <a:lnTo>
                      <a:pt x="15" y="247"/>
                    </a:lnTo>
                    <a:lnTo>
                      <a:pt x="15" y="244"/>
                    </a:lnTo>
                    <a:lnTo>
                      <a:pt x="15" y="244"/>
                    </a:lnTo>
                    <a:lnTo>
                      <a:pt x="15" y="238"/>
                    </a:lnTo>
                    <a:lnTo>
                      <a:pt x="15" y="236"/>
                    </a:lnTo>
                    <a:lnTo>
                      <a:pt x="15" y="236"/>
                    </a:lnTo>
                    <a:lnTo>
                      <a:pt x="15" y="227"/>
                    </a:lnTo>
                    <a:lnTo>
                      <a:pt x="15" y="227"/>
                    </a:lnTo>
                    <a:lnTo>
                      <a:pt x="15" y="223"/>
                    </a:lnTo>
                    <a:lnTo>
                      <a:pt x="15" y="223"/>
                    </a:lnTo>
                    <a:lnTo>
                      <a:pt x="15" y="218"/>
                    </a:lnTo>
                    <a:lnTo>
                      <a:pt x="15" y="218"/>
                    </a:lnTo>
                    <a:lnTo>
                      <a:pt x="16" y="203"/>
                    </a:lnTo>
                    <a:lnTo>
                      <a:pt x="18" y="186"/>
                    </a:lnTo>
                    <a:lnTo>
                      <a:pt x="22" y="171"/>
                    </a:lnTo>
                    <a:lnTo>
                      <a:pt x="26" y="156"/>
                    </a:lnTo>
                    <a:lnTo>
                      <a:pt x="31" y="142"/>
                    </a:lnTo>
                    <a:lnTo>
                      <a:pt x="38" y="128"/>
                    </a:lnTo>
                    <a:lnTo>
                      <a:pt x="45" y="115"/>
                    </a:lnTo>
                    <a:lnTo>
                      <a:pt x="54" y="102"/>
                    </a:lnTo>
                    <a:lnTo>
                      <a:pt x="63" y="90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6" y="59"/>
                    </a:lnTo>
                    <a:lnTo>
                      <a:pt x="108" y="49"/>
                    </a:lnTo>
                    <a:lnTo>
                      <a:pt x="122" y="42"/>
                    </a:lnTo>
                    <a:lnTo>
                      <a:pt x="136" y="34"/>
                    </a:lnTo>
                    <a:lnTo>
                      <a:pt x="150" y="28"/>
                    </a:lnTo>
                    <a:lnTo>
                      <a:pt x="152" y="28"/>
                    </a:lnTo>
                    <a:lnTo>
                      <a:pt x="152" y="28"/>
                    </a:lnTo>
                    <a:lnTo>
                      <a:pt x="156" y="27"/>
                    </a:lnTo>
                    <a:lnTo>
                      <a:pt x="172" y="77"/>
                    </a:lnTo>
                    <a:lnTo>
                      <a:pt x="172" y="77"/>
                    </a:lnTo>
                    <a:lnTo>
                      <a:pt x="161" y="82"/>
                    </a:lnTo>
                    <a:lnTo>
                      <a:pt x="150" y="88"/>
                    </a:lnTo>
                    <a:lnTo>
                      <a:pt x="139" y="95"/>
                    </a:lnTo>
                    <a:lnTo>
                      <a:pt x="130" y="101"/>
                    </a:lnTo>
                    <a:lnTo>
                      <a:pt x="121" y="109"/>
                    </a:lnTo>
                    <a:lnTo>
                      <a:pt x="112" y="117"/>
                    </a:lnTo>
                    <a:lnTo>
                      <a:pt x="104" y="126"/>
                    </a:lnTo>
                    <a:lnTo>
                      <a:pt x="97" y="136"/>
                    </a:lnTo>
                    <a:lnTo>
                      <a:pt x="91" y="145"/>
                    </a:lnTo>
                    <a:lnTo>
                      <a:pt x="85" y="156"/>
                    </a:lnTo>
                    <a:lnTo>
                      <a:pt x="80" y="167"/>
                    </a:lnTo>
                    <a:lnTo>
                      <a:pt x="76" y="179"/>
                    </a:lnTo>
                    <a:lnTo>
                      <a:pt x="72" y="191"/>
                    </a:lnTo>
                    <a:lnTo>
                      <a:pt x="70" y="203"/>
                    </a:lnTo>
                    <a:lnTo>
                      <a:pt x="69" y="215"/>
                    </a:lnTo>
                    <a:lnTo>
                      <a:pt x="68" y="227"/>
                    </a:lnTo>
                    <a:lnTo>
                      <a:pt x="68" y="227"/>
                    </a:lnTo>
                    <a:lnTo>
                      <a:pt x="69" y="244"/>
                    </a:lnTo>
                    <a:lnTo>
                      <a:pt x="71" y="259"/>
                    </a:lnTo>
                    <a:lnTo>
                      <a:pt x="76" y="274"/>
                    </a:lnTo>
                    <a:lnTo>
                      <a:pt x="81" y="289"/>
                    </a:lnTo>
                    <a:lnTo>
                      <a:pt x="88" y="303"/>
                    </a:lnTo>
                    <a:lnTo>
                      <a:pt x="96" y="316"/>
                    </a:lnTo>
                    <a:lnTo>
                      <a:pt x="105" y="328"/>
                    </a:lnTo>
                    <a:lnTo>
                      <a:pt x="116" y="340"/>
                    </a:lnTo>
                    <a:lnTo>
                      <a:pt x="126" y="351"/>
                    </a:lnTo>
                    <a:lnTo>
                      <a:pt x="139" y="359"/>
                    </a:lnTo>
                    <a:lnTo>
                      <a:pt x="152" y="367"/>
                    </a:lnTo>
                    <a:lnTo>
                      <a:pt x="166" y="374"/>
                    </a:lnTo>
                    <a:lnTo>
                      <a:pt x="180" y="380"/>
                    </a:lnTo>
                    <a:lnTo>
                      <a:pt x="197" y="383"/>
                    </a:lnTo>
                    <a:lnTo>
                      <a:pt x="212" y="386"/>
                    </a:lnTo>
                    <a:lnTo>
                      <a:pt x="228" y="386"/>
                    </a:lnTo>
                    <a:lnTo>
                      <a:pt x="228" y="386"/>
                    </a:lnTo>
                    <a:lnTo>
                      <a:pt x="240" y="386"/>
                    </a:lnTo>
                    <a:lnTo>
                      <a:pt x="252" y="385"/>
                    </a:lnTo>
                    <a:lnTo>
                      <a:pt x="264" y="383"/>
                    </a:lnTo>
                    <a:lnTo>
                      <a:pt x="274" y="380"/>
                    </a:lnTo>
                    <a:lnTo>
                      <a:pt x="285" y="377"/>
                    </a:lnTo>
                    <a:lnTo>
                      <a:pt x="296" y="371"/>
                    </a:lnTo>
                    <a:lnTo>
                      <a:pt x="307" y="367"/>
                    </a:lnTo>
                    <a:lnTo>
                      <a:pt x="317" y="360"/>
                    </a:lnTo>
                    <a:lnTo>
                      <a:pt x="348" y="404"/>
                    </a:lnTo>
                    <a:lnTo>
                      <a:pt x="348" y="404"/>
                    </a:lnTo>
                    <a:lnTo>
                      <a:pt x="335" y="412"/>
                    </a:lnTo>
                    <a:lnTo>
                      <a:pt x="321" y="420"/>
                    </a:lnTo>
                    <a:lnTo>
                      <a:pt x="306" y="426"/>
                    </a:lnTo>
                    <a:lnTo>
                      <a:pt x="291" y="432"/>
                    </a:lnTo>
                    <a:lnTo>
                      <a:pt x="275" y="435"/>
                    </a:lnTo>
                    <a:lnTo>
                      <a:pt x="260" y="438"/>
                    </a:lnTo>
                    <a:lnTo>
                      <a:pt x="244" y="440"/>
                    </a:lnTo>
                    <a:lnTo>
                      <a:pt x="228" y="440"/>
                    </a:lnTo>
                    <a:lnTo>
                      <a:pt x="228" y="440"/>
                    </a:lnTo>
                    <a:close/>
                    <a:moveTo>
                      <a:pt x="442" y="239"/>
                    </a:moveTo>
                    <a:lnTo>
                      <a:pt x="442" y="239"/>
                    </a:lnTo>
                    <a:lnTo>
                      <a:pt x="441" y="248"/>
                    </a:lnTo>
                    <a:lnTo>
                      <a:pt x="441" y="249"/>
                    </a:lnTo>
                    <a:lnTo>
                      <a:pt x="441" y="249"/>
                    </a:lnTo>
                    <a:lnTo>
                      <a:pt x="437" y="270"/>
                    </a:lnTo>
                    <a:lnTo>
                      <a:pt x="433" y="290"/>
                    </a:lnTo>
                    <a:lnTo>
                      <a:pt x="426" y="310"/>
                    </a:lnTo>
                    <a:lnTo>
                      <a:pt x="417" y="328"/>
                    </a:lnTo>
                    <a:lnTo>
                      <a:pt x="406" y="346"/>
                    </a:lnTo>
                    <a:lnTo>
                      <a:pt x="394" y="362"/>
                    </a:lnTo>
                    <a:lnTo>
                      <a:pt x="379" y="378"/>
                    </a:lnTo>
                    <a:lnTo>
                      <a:pt x="364" y="392"/>
                    </a:lnTo>
                    <a:lnTo>
                      <a:pt x="364" y="392"/>
                    </a:lnTo>
                    <a:lnTo>
                      <a:pt x="360" y="396"/>
                    </a:lnTo>
                    <a:lnTo>
                      <a:pt x="354" y="388"/>
                    </a:lnTo>
                    <a:lnTo>
                      <a:pt x="327" y="352"/>
                    </a:lnTo>
                    <a:lnTo>
                      <a:pt x="327" y="352"/>
                    </a:lnTo>
                    <a:lnTo>
                      <a:pt x="340" y="341"/>
                    </a:lnTo>
                    <a:lnTo>
                      <a:pt x="352" y="328"/>
                    </a:lnTo>
                    <a:lnTo>
                      <a:pt x="362" y="314"/>
                    </a:lnTo>
                    <a:lnTo>
                      <a:pt x="371" y="300"/>
                    </a:lnTo>
                    <a:lnTo>
                      <a:pt x="377" y="284"/>
                    </a:lnTo>
                    <a:lnTo>
                      <a:pt x="382" y="267"/>
                    </a:lnTo>
                    <a:lnTo>
                      <a:pt x="386" y="251"/>
                    </a:lnTo>
                    <a:lnTo>
                      <a:pt x="388" y="234"/>
                    </a:lnTo>
                    <a:lnTo>
                      <a:pt x="442" y="234"/>
                    </a:lnTo>
                    <a:lnTo>
                      <a:pt x="442" y="234"/>
                    </a:lnTo>
                    <a:lnTo>
                      <a:pt x="442" y="238"/>
                    </a:lnTo>
                    <a:lnTo>
                      <a:pt x="442" y="239"/>
                    </a:lnTo>
                    <a:lnTo>
                      <a:pt x="442" y="239"/>
                    </a:lnTo>
                    <a:lnTo>
                      <a:pt x="442" y="2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Freeform 40"/>
              <p:cNvSpPr>
                <a:spLocks noEditPoints="1"/>
              </p:cNvSpPr>
              <p:nvPr/>
            </p:nvSpPr>
            <p:spPr bwMode="auto">
              <a:xfrm>
                <a:off x="3022600" y="4586288"/>
                <a:ext cx="360363" cy="361950"/>
              </a:xfrm>
              <a:custGeom>
                <a:avLst/>
                <a:gdLst>
                  <a:gd name="T0" fmla="*/ 101 w 227"/>
                  <a:gd name="T1" fmla="*/ 0 h 228"/>
                  <a:gd name="T2" fmla="*/ 69 w 227"/>
                  <a:gd name="T3" fmla="*/ 9 h 228"/>
                  <a:gd name="T4" fmla="*/ 41 w 227"/>
                  <a:gd name="T5" fmla="*/ 26 h 228"/>
                  <a:gd name="T6" fmla="*/ 19 w 227"/>
                  <a:gd name="T7" fmla="*/ 51 h 228"/>
                  <a:gd name="T8" fmla="*/ 4 w 227"/>
                  <a:gd name="T9" fmla="*/ 80 h 228"/>
                  <a:gd name="T10" fmla="*/ 0 w 227"/>
                  <a:gd name="T11" fmla="*/ 113 h 228"/>
                  <a:gd name="T12" fmla="*/ 2 w 227"/>
                  <a:gd name="T13" fmla="*/ 137 h 228"/>
                  <a:gd name="T14" fmla="*/ 13 w 227"/>
                  <a:gd name="T15" fmla="*/ 168 h 228"/>
                  <a:gd name="T16" fmla="*/ 33 w 227"/>
                  <a:gd name="T17" fmla="*/ 194 h 228"/>
                  <a:gd name="T18" fmla="*/ 59 w 227"/>
                  <a:gd name="T19" fmla="*/ 214 h 228"/>
                  <a:gd name="T20" fmla="*/ 90 w 227"/>
                  <a:gd name="T21" fmla="*/ 226 h 228"/>
                  <a:gd name="T22" fmla="*/ 113 w 227"/>
                  <a:gd name="T23" fmla="*/ 228 h 228"/>
                  <a:gd name="T24" fmla="*/ 148 w 227"/>
                  <a:gd name="T25" fmla="*/ 222 h 228"/>
                  <a:gd name="T26" fmla="*/ 177 w 227"/>
                  <a:gd name="T27" fmla="*/ 208 h 228"/>
                  <a:gd name="T28" fmla="*/ 202 w 227"/>
                  <a:gd name="T29" fmla="*/ 187 h 228"/>
                  <a:gd name="T30" fmla="*/ 219 w 227"/>
                  <a:gd name="T31" fmla="*/ 159 h 228"/>
                  <a:gd name="T32" fmla="*/ 226 w 227"/>
                  <a:gd name="T33" fmla="*/ 125 h 228"/>
                  <a:gd name="T34" fmla="*/ 226 w 227"/>
                  <a:gd name="T35" fmla="*/ 103 h 228"/>
                  <a:gd name="T36" fmla="*/ 219 w 227"/>
                  <a:gd name="T37" fmla="*/ 69 h 228"/>
                  <a:gd name="T38" fmla="*/ 202 w 227"/>
                  <a:gd name="T39" fmla="*/ 41 h 228"/>
                  <a:gd name="T40" fmla="*/ 177 w 227"/>
                  <a:gd name="T41" fmla="*/ 19 h 228"/>
                  <a:gd name="T42" fmla="*/ 148 w 227"/>
                  <a:gd name="T43" fmla="*/ 5 h 228"/>
                  <a:gd name="T44" fmla="*/ 113 w 227"/>
                  <a:gd name="T45" fmla="*/ 0 h 228"/>
                  <a:gd name="T46" fmla="*/ 113 w 227"/>
                  <a:gd name="T47" fmla="*/ 214 h 228"/>
                  <a:gd name="T48" fmla="*/ 84 w 227"/>
                  <a:gd name="T49" fmla="*/ 210 h 228"/>
                  <a:gd name="T50" fmla="*/ 58 w 227"/>
                  <a:gd name="T51" fmla="*/ 197 h 228"/>
                  <a:gd name="T52" fmla="*/ 36 w 227"/>
                  <a:gd name="T53" fmla="*/ 177 h 228"/>
                  <a:gd name="T54" fmla="*/ 21 w 227"/>
                  <a:gd name="T55" fmla="*/ 152 h 228"/>
                  <a:gd name="T56" fmla="*/ 14 w 227"/>
                  <a:gd name="T57" fmla="*/ 124 h 228"/>
                  <a:gd name="T58" fmla="*/ 14 w 227"/>
                  <a:gd name="T59" fmla="*/ 104 h 228"/>
                  <a:gd name="T60" fmla="*/ 21 w 227"/>
                  <a:gd name="T61" fmla="*/ 76 h 228"/>
                  <a:gd name="T62" fmla="*/ 36 w 227"/>
                  <a:gd name="T63" fmla="*/ 51 h 228"/>
                  <a:gd name="T64" fmla="*/ 58 w 227"/>
                  <a:gd name="T65" fmla="*/ 31 h 228"/>
                  <a:gd name="T66" fmla="*/ 84 w 227"/>
                  <a:gd name="T67" fmla="*/ 18 h 228"/>
                  <a:gd name="T68" fmla="*/ 113 w 227"/>
                  <a:gd name="T69" fmla="*/ 14 h 228"/>
                  <a:gd name="T70" fmla="*/ 133 w 227"/>
                  <a:gd name="T71" fmla="*/ 16 h 228"/>
                  <a:gd name="T72" fmla="*/ 160 w 227"/>
                  <a:gd name="T73" fmla="*/ 26 h 228"/>
                  <a:gd name="T74" fmla="*/ 184 w 227"/>
                  <a:gd name="T75" fmla="*/ 43 h 228"/>
                  <a:gd name="T76" fmla="*/ 202 w 227"/>
                  <a:gd name="T77" fmla="*/ 66 h 228"/>
                  <a:gd name="T78" fmla="*/ 211 w 227"/>
                  <a:gd name="T79" fmla="*/ 94 h 228"/>
                  <a:gd name="T80" fmla="*/ 213 w 227"/>
                  <a:gd name="T81" fmla="*/ 113 h 228"/>
                  <a:gd name="T82" fmla="*/ 209 w 227"/>
                  <a:gd name="T83" fmla="*/ 144 h 228"/>
                  <a:gd name="T84" fmla="*/ 196 w 227"/>
                  <a:gd name="T85" fmla="*/ 170 h 228"/>
                  <a:gd name="T86" fmla="*/ 177 w 227"/>
                  <a:gd name="T87" fmla="*/ 191 h 228"/>
                  <a:gd name="T88" fmla="*/ 152 w 227"/>
                  <a:gd name="T89" fmla="*/ 206 h 228"/>
                  <a:gd name="T90" fmla="*/ 124 w 227"/>
                  <a:gd name="T91" fmla="*/ 213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7" h="228">
                    <a:moveTo>
                      <a:pt x="113" y="0"/>
                    </a:moveTo>
                    <a:lnTo>
                      <a:pt x="113" y="0"/>
                    </a:lnTo>
                    <a:lnTo>
                      <a:pt x="101" y="0"/>
                    </a:lnTo>
                    <a:lnTo>
                      <a:pt x="90" y="2"/>
                    </a:lnTo>
                    <a:lnTo>
                      <a:pt x="79" y="5"/>
                    </a:lnTo>
                    <a:lnTo>
                      <a:pt x="69" y="9"/>
                    </a:lnTo>
                    <a:lnTo>
                      <a:pt x="59" y="14"/>
                    </a:lnTo>
                    <a:lnTo>
                      <a:pt x="49" y="19"/>
                    </a:lnTo>
                    <a:lnTo>
                      <a:pt x="41" y="26"/>
                    </a:lnTo>
                    <a:lnTo>
                      <a:pt x="33" y="33"/>
                    </a:lnTo>
                    <a:lnTo>
                      <a:pt x="25" y="41"/>
                    </a:lnTo>
                    <a:lnTo>
                      <a:pt x="19" y="51"/>
                    </a:lnTo>
                    <a:lnTo>
                      <a:pt x="13" y="59"/>
                    </a:lnTo>
                    <a:lnTo>
                      <a:pt x="8" y="69"/>
                    </a:lnTo>
                    <a:lnTo>
                      <a:pt x="4" y="80"/>
                    </a:lnTo>
                    <a:lnTo>
                      <a:pt x="2" y="91"/>
                    </a:lnTo>
                    <a:lnTo>
                      <a:pt x="0" y="103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25"/>
                    </a:lnTo>
                    <a:lnTo>
                      <a:pt x="2" y="137"/>
                    </a:lnTo>
                    <a:lnTo>
                      <a:pt x="4" y="148"/>
                    </a:lnTo>
                    <a:lnTo>
                      <a:pt x="8" y="159"/>
                    </a:lnTo>
                    <a:lnTo>
                      <a:pt x="13" y="168"/>
                    </a:lnTo>
                    <a:lnTo>
                      <a:pt x="19" y="177"/>
                    </a:lnTo>
                    <a:lnTo>
                      <a:pt x="25" y="187"/>
                    </a:lnTo>
                    <a:lnTo>
                      <a:pt x="33" y="194"/>
                    </a:lnTo>
                    <a:lnTo>
                      <a:pt x="41" y="202"/>
                    </a:lnTo>
                    <a:lnTo>
                      <a:pt x="49" y="208"/>
                    </a:lnTo>
                    <a:lnTo>
                      <a:pt x="59" y="214"/>
                    </a:lnTo>
                    <a:lnTo>
                      <a:pt x="69" y="219"/>
                    </a:lnTo>
                    <a:lnTo>
                      <a:pt x="79" y="222"/>
                    </a:lnTo>
                    <a:lnTo>
                      <a:pt x="90" y="226"/>
                    </a:lnTo>
                    <a:lnTo>
                      <a:pt x="101" y="228"/>
                    </a:lnTo>
                    <a:lnTo>
                      <a:pt x="113" y="228"/>
                    </a:lnTo>
                    <a:lnTo>
                      <a:pt x="113" y="228"/>
                    </a:lnTo>
                    <a:lnTo>
                      <a:pt x="125" y="228"/>
                    </a:lnTo>
                    <a:lnTo>
                      <a:pt x="137" y="226"/>
                    </a:lnTo>
                    <a:lnTo>
                      <a:pt x="148" y="222"/>
                    </a:lnTo>
                    <a:lnTo>
                      <a:pt x="157" y="219"/>
                    </a:lnTo>
                    <a:lnTo>
                      <a:pt x="168" y="214"/>
                    </a:lnTo>
                    <a:lnTo>
                      <a:pt x="177" y="208"/>
                    </a:lnTo>
                    <a:lnTo>
                      <a:pt x="185" y="202"/>
                    </a:lnTo>
                    <a:lnTo>
                      <a:pt x="194" y="194"/>
                    </a:lnTo>
                    <a:lnTo>
                      <a:pt x="202" y="187"/>
                    </a:lnTo>
                    <a:lnTo>
                      <a:pt x="208" y="177"/>
                    </a:lnTo>
                    <a:lnTo>
                      <a:pt x="213" y="168"/>
                    </a:lnTo>
                    <a:lnTo>
                      <a:pt x="219" y="159"/>
                    </a:lnTo>
                    <a:lnTo>
                      <a:pt x="222" y="148"/>
                    </a:lnTo>
                    <a:lnTo>
                      <a:pt x="225" y="137"/>
                    </a:lnTo>
                    <a:lnTo>
                      <a:pt x="226" y="125"/>
                    </a:lnTo>
                    <a:lnTo>
                      <a:pt x="227" y="113"/>
                    </a:lnTo>
                    <a:lnTo>
                      <a:pt x="227" y="113"/>
                    </a:lnTo>
                    <a:lnTo>
                      <a:pt x="226" y="103"/>
                    </a:lnTo>
                    <a:lnTo>
                      <a:pt x="225" y="91"/>
                    </a:lnTo>
                    <a:lnTo>
                      <a:pt x="222" y="80"/>
                    </a:lnTo>
                    <a:lnTo>
                      <a:pt x="219" y="69"/>
                    </a:lnTo>
                    <a:lnTo>
                      <a:pt x="213" y="59"/>
                    </a:lnTo>
                    <a:lnTo>
                      <a:pt x="208" y="51"/>
                    </a:lnTo>
                    <a:lnTo>
                      <a:pt x="202" y="41"/>
                    </a:lnTo>
                    <a:lnTo>
                      <a:pt x="194" y="33"/>
                    </a:lnTo>
                    <a:lnTo>
                      <a:pt x="185" y="26"/>
                    </a:lnTo>
                    <a:lnTo>
                      <a:pt x="177" y="19"/>
                    </a:lnTo>
                    <a:lnTo>
                      <a:pt x="168" y="14"/>
                    </a:lnTo>
                    <a:lnTo>
                      <a:pt x="157" y="9"/>
                    </a:lnTo>
                    <a:lnTo>
                      <a:pt x="148" y="5"/>
                    </a:lnTo>
                    <a:lnTo>
                      <a:pt x="137" y="2"/>
                    </a:lnTo>
                    <a:lnTo>
                      <a:pt x="125" y="0"/>
                    </a:lnTo>
                    <a:lnTo>
                      <a:pt x="113" y="0"/>
                    </a:lnTo>
                    <a:lnTo>
                      <a:pt x="113" y="0"/>
                    </a:lnTo>
                    <a:close/>
                    <a:moveTo>
                      <a:pt x="113" y="214"/>
                    </a:moveTo>
                    <a:lnTo>
                      <a:pt x="113" y="214"/>
                    </a:lnTo>
                    <a:lnTo>
                      <a:pt x="103" y="213"/>
                    </a:lnTo>
                    <a:lnTo>
                      <a:pt x="94" y="212"/>
                    </a:lnTo>
                    <a:lnTo>
                      <a:pt x="84" y="210"/>
                    </a:lnTo>
                    <a:lnTo>
                      <a:pt x="74" y="206"/>
                    </a:lnTo>
                    <a:lnTo>
                      <a:pt x="65" y="202"/>
                    </a:lnTo>
                    <a:lnTo>
                      <a:pt x="58" y="197"/>
                    </a:lnTo>
                    <a:lnTo>
                      <a:pt x="49" y="191"/>
                    </a:lnTo>
                    <a:lnTo>
                      <a:pt x="43" y="185"/>
                    </a:lnTo>
                    <a:lnTo>
                      <a:pt x="36" y="177"/>
                    </a:lnTo>
                    <a:lnTo>
                      <a:pt x="31" y="170"/>
                    </a:lnTo>
                    <a:lnTo>
                      <a:pt x="25" y="162"/>
                    </a:lnTo>
                    <a:lnTo>
                      <a:pt x="21" y="152"/>
                    </a:lnTo>
                    <a:lnTo>
                      <a:pt x="18" y="144"/>
                    </a:lnTo>
                    <a:lnTo>
                      <a:pt x="16" y="134"/>
                    </a:lnTo>
                    <a:lnTo>
                      <a:pt x="14" y="124"/>
                    </a:lnTo>
                    <a:lnTo>
                      <a:pt x="14" y="113"/>
                    </a:lnTo>
                    <a:lnTo>
                      <a:pt x="14" y="113"/>
                    </a:lnTo>
                    <a:lnTo>
                      <a:pt x="14" y="104"/>
                    </a:lnTo>
                    <a:lnTo>
                      <a:pt x="16" y="94"/>
                    </a:lnTo>
                    <a:lnTo>
                      <a:pt x="18" y="84"/>
                    </a:lnTo>
                    <a:lnTo>
                      <a:pt x="21" y="76"/>
                    </a:lnTo>
                    <a:lnTo>
                      <a:pt x="25" y="66"/>
                    </a:lnTo>
                    <a:lnTo>
                      <a:pt x="31" y="58"/>
                    </a:lnTo>
                    <a:lnTo>
                      <a:pt x="36" y="51"/>
                    </a:lnTo>
                    <a:lnTo>
                      <a:pt x="43" y="43"/>
                    </a:lnTo>
                    <a:lnTo>
                      <a:pt x="49" y="37"/>
                    </a:lnTo>
                    <a:lnTo>
                      <a:pt x="58" y="31"/>
                    </a:lnTo>
                    <a:lnTo>
                      <a:pt x="65" y="26"/>
                    </a:lnTo>
                    <a:lnTo>
                      <a:pt x="74" y="22"/>
                    </a:lnTo>
                    <a:lnTo>
                      <a:pt x="84" y="18"/>
                    </a:lnTo>
                    <a:lnTo>
                      <a:pt x="94" y="16"/>
                    </a:lnTo>
                    <a:lnTo>
                      <a:pt x="103" y="15"/>
                    </a:lnTo>
                    <a:lnTo>
                      <a:pt x="113" y="14"/>
                    </a:lnTo>
                    <a:lnTo>
                      <a:pt x="113" y="14"/>
                    </a:lnTo>
                    <a:lnTo>
                      <a:pt x="124" y="15"/>
                    </a:lnTo>
                    <a:lnTo>
                      <a:pt x="133" y="16"/>
                    </a:lnTo>
                    <a:lnTo>
                      <a:pt x="143" y="18"/>
                    </a:lnTo>
                    <a:lnTo>
                      <a:pt x="152" y="22"/>
                    </a:lnTo>
                    <a:lnTo>
                      <a:pt x="160" y="26"/>
                    </a:lnTo>
                    <a:lnTo>
                      <a:pt x="169" y="31"/>
                    </a:lnTo>
                    <a:lnTo>
                      <a:pt x="177" y="37"/>
                    </a:lnTo>
                    <a:lnTo>
                      <a:pt x="184" y="43"/>
                    </a:lnTo>
                    <a:lnTo>
                      <a:pt x="191" y="51"/>
                    </a:lnTo>
                    <a:lnTo>
                      <a:pt x="196" y="58"/>
                    </a:lnTo>
                    <a:lnTo>
                      <a:pt x="202" y="66"/>
                    </a:lnTo>
                    <a:lnTo>
                      <a:pt x="205" y="76"/>
                    </a:lnTo>
                    <a:lnTo>
                      <a:pt x="209" y="84"/>
                    </a:lnTo>
                    <a:lnTo>
                      <a:pt x="211" y="94"/>
                    </a:lnTo>
                    <a:lnTo>
                      <a:pt x="212" y="104"/>
                    </a:lnTo>
                    <a:lnTo>
                      <a:pt x="213" y="113"/>
                    </a:lnTo>
                    <a:lnTo>
                      <a:pt x="213" y="113"/>
                    </a:lnTo>
                    <a:lnTo>
                      <a:pt x="212" y="124"/>
                    </a:lnTo>
                    <a:lnTo>
                      <a:pt x="211" y="134"/>
                    </a:lnTo>
                    <a:lnTo>
                      <a:pt x="209" y="144"/>
                    </a:lnTo>
                    <a:lnTo>
                      <a:pt x="205" y="152"/>
                    </a:lnTo>
                    <a:lnTo>
                      <a:pt x="202" y="162"/>
                    </a:lnTo>
                    <a:lnTo>
                      <a:pt x="196" y="170"/>
                    </a:lnTo>
                    <a:lnTo>
                      <a:pt x="191" y="177"/>
                    </a:lnTo>
                    <a:lnTo>
                      <a:pt x="184" y="185"/>
                    </a:lnTo>
                    <a:lnTo>
                      <a:pt x="177" y="191"/>
                    </a:lnTo>
                    <a:lnTo>
                      <a:pt x="169" y="197"/>
                    </a:lnTo>
                    <a:lnTo>
                      <a:pt x="160" y="202"/>
                    </a:lnTo>
                    <a:lnTo>
                      <a:pt x="152" y="206"/>
                    </a:lnTo>
                    <a:lnTo>
                      <a:pt x="143" y="210"/>
                    </a:lnTo>
                    <a:lnTo>
                      <a:pt x="133" y="212"/>
                    </a:lnTo>
                    <a:lnTo>
                      <a:pt x="124" y="213"/>
                    </a:lnTo>
                    <a:lnTo>
                      <a:pt x="113" y="214"/>
                    </a:lnTo>
                    <a:lnTo>
                      <a:pt x="113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Freeform 41"/>
              <p:cNvSpPr>
                <a:spLocks noEditPoints="1"/>
              </p:cNvSpPr>
              <p:nvPr/>
            </p:nvSpPr>
            <p:spPr bwMode="auto">
              <a:xfrm>
                <a:off x="3060700" y="4625975"/>
                <a:ext cx="282575" cy="282575"/>
              </a:xfrm>
              <a:custGeom>
                <a:avLst/>
                <a:gdLst>
                  <a:gd name="T0" fmla="*/ 80 w 178"/>
                  <a:gd name="T1" fmla="*/ 1 h 178"/>
                  <a:gd name="T2" fmla="*/ 54 w 178"/>
                  <a:gd name="T3" fmla="*/ 7 h 178"/>
                  <a:gd name="T4" fmla="*/ 33 w 178"/>
                  <a:gd name="T5" fmla="*/ 20 h 178"/>
                  <a:gd name="T6" fmla="*/ 16 w 178"/>
                  <a:gd name="T7" fmla="*/ 40 h 178"/>
                  <a:gd name="T8" fmla="*/ 5 w 178"/>
                  <a:gd name="T9" fmla="*/ 62 h 178"/>
                  <a:gd name="T10" fmla="*/ 0 w 178"/>
                  <a:gd name="T11" fmla="*/ 88 h 178"/>
                  <a:gd name="T12" fmla="*/ 3 w 178"/>
                  <a:gd name="T13" fmla="*/ 107 h 178"/>
                  <a:gd name="T14" fmla="*/ 11 w 178"/>
                  <a:gd name="T15" fmla="*/ 132 h 178"/>
                  <a:gd name="T16" fmla="*/ 26 w 178"/>
                  <a:gd name="T17" fmla="*/ 152 h 178"/>
                  <a:gd name="T18" fmla="*/ 47 w 178"/>
                  <a:gd name="T19" fmla="*/ 167 h 178"/>
                  <a:gd name="T20" fmla="*/ 72 w 178"/>
                  <a:gd name="T21" fmla="*/ 176 h 178"/>
                  <a:gd name="T22" fmla="*/ 89 w 178"/>
                  <a:gd name="T23" fmla="*/ 178 h 178"/>
                  <a:gd name="T24" fmla="*/ 116 w 178"/>
                  <a:gd name="T25" fmla="*/ 174 h 178"/>
                  <a:gd name="T26" fmla="*/ 139 w 178"/>
                  <a:gd name="T27" fmla="*/ 163 h 178"/>
                  <a:gd name="T28" fmla="*/ 158 w 178"/>
                  <a:gd name="T29" fmla="*/ 146 h 178"/>
                  <a:gd name="T30" fmla="*/ 171 w 178"/>
                  <a:gd name="T31" fmla="*/ 123 h 178"/>
                  <a:gd name="T32" fmla="*/ 178 w 178"/>
                  <a:gd name="T33" fmla="*/ 98 h 178"/>
                  <a:gd name="T34" fmla="*/ 178 w 178"/>
                  <a:gd name="T35" fmla="*/ 80 h 178"/>
                  <a:gd name="T36" fmla="*/ 171 w 178"/>
                  <a:gd name="T37" fmla="*/ 55 h 178"/>
                  <a:gd name="T38" fmla="*/ 158 w 178"/>
                  <a:gd name="T39" fmla="*/ 32 h 178"/>
                  <a:gd name="T40" fmla="*/ 139 w 178"/>
                  <a:gd name="T41" fmla="*/ 15 h 178"/>
                  <a:gd name="T42" fmla="*/ 116 w 178"/>
                  <a:gd name="T43" fmla="*/ 4 h 178"/>
                  <a:gd name="T44" fmla="*/ 89 w 178"/>
                  <a:gd name="T45" fmla="*/ 0 h 178"/>
                  <a:gd name="T46" fmla="*/ 89 w 178"/>
                  <a:gd name="T47" fmla="*/ 164 h 178"/>
                  <a:gd name="T48" fmla="*/ 67 w 178"/>
                  <a:gd name="T49" fmla="*/ 160 h 178"/>
                  <a:gd name="T50" fmla="*/ 48 w 178"/>
                  <a:gd name="T51" fmla="*/ 151 h 178"/>
                  <a:gd name="T52" fmla="*/ 32 w 178"/>
                  <a:gd name="T53" fmla="*/ 136 h 178"/>
                  <a:gd name="T54" fmla="*/ 21 w 178"/>
                  <a:gd name="T55" fmla="*/ 118 h 178"/>
                  <a:gd name="T56" fmla="*/ 16 w 178"/>
                  <a:gd name="T57" fmla="*/ 97 h 178"/>
                  <a:gd name="T58" fmla="*/ 16 w 178"/>
                  <a:gd name="T59" fmla="*/ 81 h 178"/>
                  <a:gd name="T60" fmla="*/ 21 w 178"/>
                  <a:gd name="T61" fmla="*/ 60 h 178"/>
                  <a:gd name="T62" fmla="*/ 32 w 178"/>
                  <a:gd name="T63" fmla="*/ 42 h 178"/>
                  <a:gd name="T64" fmla="*/ 48 w 178"/>
                  <a:gd name="T65" fmla="*/ 27 h 178"/>
                  <a:gd name="T66" fmla="*/ 67 w 178"/>
                  <a:gd name="T67" fmla="*/ 18 h 178"/>
                  <a:gd name="T68" fmla="*/ 89 w 178"/>
                  <a:gd name="T69" fmla="*/ 14 h 178"/>
                  <a:gd name="T70" fmla="*/ 104 w 178"/>
                  <a:gd name="T71" fmla="*/ 16 h 178"/>
                  <a:gd name="T72" fmla="*/ 125 w 178"/>
                  <a:gd name="T73" fmla="*/ 24 h 178"/>
                  <a:gd name="T74" fmla="*/ 142 w 178"/>
                  <a:gd name="T75" fmla="*/ 37 h 178"/>
                  <a:gd name="T76" fmla="*/ 155 w 178"/>
                  <a:gd name="T77" fmla="*/ 54 h 178"/>
                  <a:gd name="T78" fmla="*/ 162 w 178"/>
                  <a:gd name="T79" fmla="*/ 74 h 178"/>
                  <a:gd name="T80" fmla="*/ 163 w 178"/>
                  <a:gd name="T81" fmla="*/ 88 h 178"/>
                  <a:gd name="T82" fmla="*/ 160 w 178"/>
                  <a:gd name="T83" fmla="*/ 111 h 178"/>
                  <a:gd name="T84" fmla="*/ 152 w 178"/>
                  <a:gd name="T85" fmla="*/ 131 h 178"/>
                  <a:gd name="T86" fmla="*/ 136 w 178"/>
                  <a:gd name="T87" fmla="*/ 147 h 178"/>
                  <a:gd name="T88" fmla="*/ 118 w 178"/>
                  <a:gd name="T89" fmla="*/ 158 h 178"/>
                  <a:gd name="T90" fmla="*/ 97 w 178"/>
                  <a:gd name="T91" fmla="*/ 163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8" h="178">
                    <a:moveTo>
                      <a:pt x="89" y="0"/>
                    </a:moveTo>
                    <a:lnTo>
                      <a:pt x="89" y="0"/>
                    </a:lnTo>
                    <a:lnTo>
                      <a:pt x="80" y="1"/>
                    </a:lnTo>
                    <a:lnTo>
                      <a:pt x="72" y="2"/>
                    </a:lnTo>
                    <a:lnTo>
                      <a:pt x="63" y="4"/>
                    </a:lnTo>
                    <a:lnTo>
                      <a:pt x="54" y="7"/>
                    </a:lnTo>
                    <a:lnTo>
                      <a:pt x="47" y="11"/>
                    </a:lnTo>
                    <a:lnTo>
                      <a:pt x="39" y="15"/>
                    </a:lnTo>
                    <a:lnTo>
                      <a:pt x="33" y="20"/>
                    </a:lnTo>
                    <a:lnTo>
                      <a:pt x="26" y="26"/>
                    </a:lnTo>
                    <a:lnTo>
                      <a:pt x="21" y="32"/>
                    </a:lnTo>
                    <a:lnTo>
                      <a:pt x="16" y="40"/>
                    </a:lnTo>
                    <a:lnTo>
                      <a:pt x="11" y="46"/>
                    </a:lnTo>
                    <a:lnTo>
                      <a:pt x="8" y="55"/>
                    </a:lnTo>
                    <a:lnTo>
                      <a:pt x="5" y="62"/>
                    </a:lnTo>
                    <a:lnTo>
                      <a:pt x="3" y="71"/>
                    </a:lnTo>
                    <a:lnTo>
                      <a:pt x="1" y="8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1" y="98"/>
                    </a:lnTo>
                    <a:lnTo>
                      <a:pt x="3" y="107"/>
                    </a:lnTo>
                    <a:lnTo>
                      <a:pt x="5" y="115"/>
                    </a:lnTo>
                    <a:lnTo>
                      <a:pt x="8" y="123"/>
                    </a:lnTo>
                    <a:lnTo>
                      <a:pt x="11" y="132"/>
                    </a:lnTo>
                    <a:lnTo>
                      <a:pt x="16" y="138"/>
                    </a:lnTo>
                    <a:lnTo>
                      <a:pt x="21" y="146"/>
                    </a:lnTo>
                    <a:lnTo>
                      <a:pt x="26" y="152"/>
                    </a:lnTo>
                    <a:lnTo>
                      <a:pt x="33" y="158"/>
                    </a:lnTo>
                    <a:lnTo>
                      <a:pt x="39" y="163"/>
                    </a:lnTo>
                    <a:lnTo>
                      <a:pt x="47" y="167"/>
                    </a:lnTo>
                    <a:lnTo>
                      <a:pt x="54" y="170"/>
                    </a:lnTo>
                    <a:lnTo>
                      <a:pt x="63" y="174"/>
                    </a:lnTo>
                    <a:lnTo>
                      <a:pt x="72" y="176"/>
                    </a:lnTo>
                    <a:lnTo>
                      <a:pt x="80" y="177"/>
                    </a:lnTo>
                    <a:lnTo>
                      <a:pt x="89" y="178"/>
                    </a:lnTo>
                    <a:lnTo>
                      <a:pt x="89" y="178"/>
                    </a:lnTo>
                    <a:lnTo>
                      <a:pt x="99" y="177"/>
                    </a:lnTo>
                    <a:lnTo>
                      <a:pt x="107" y="176"/>
                    </a:lnTo>
                    <a:lnTo>
                      <a:pt x="116" y="174"/>
                    </a:lnTo>
                    <a:lnTo>
                      <a:pt x="124" y="170"/>
                    </a:lnTo>
                    <a:lnTo>
                      <a:pt x="131" y="167"/>
                    </a:lnTo>
                    <a:lnTo>
                      <a:pt x="139" y="163"/>
                    </a:lnTo>
                    <a:lnTo>
                      <a:pt x="146" y="158"/>
                    </a:lnTo>
                    <a:lnTo>
                      <a:pt x="152" y="152"/>
                    </a:lnTo>
                    <a:lnTo>
                      <a:pt x="158" y="146"/>
                    </a:lnTo>
                    <a:lnTo>
                      <a:pt x="162" y="138"/>
                    </a:lnTo>
                    <a:lnTo>
                      <a:pt x="168" y="132"/>
                    </a:lnTo>
                    <a:lnTo>
                      <a:pt x="171" y="123"/>
                    </a:lnTo>
                    <a:lnTo>
                      <a:pt x="174" y="115"/>
                    </a:lnTo>
                    <a:lnTo>
                      <a:pt x="176" y="107"/>
                    </a:lnTo>
                    <a:lnTo>
                      <a:pt x="178" y="98"/>
                    </a:lnTo>
                    <a:lnTo>
                      <a:pt x="178" y="88"/>
                    </a:lnTo>
                    <a:lnTo>
                      <a:pt x="178" y="88"/>
                    </a:lnTo>
                    <a:lnTo>
                      <a:pt x="178" y="80"/>
                    </a:lnTo>
                    <a:lnTo>
                      <a:pt x="176" y="71"/>
                    </a:lnTo>
                    <a:lnTo>
                      <a:pt x="174" y="62"/>
                    </a:lnTo>
                    <a:lnTo>
                      <a:pt x="171" y="55"/>
                    </a:lnTo>
                    <a:lnTo>
                      <a:pt x="168" y="46"/>
                    </a:lnTo>
                    <a:lnTo>
                      <a:pt x="162" y="40"/>
                    </a:lnTo>
                    <a:lnTo>
                      <a:pt x="158" y="32"/>
                    </a:lnTo>
                    <a:lnTo>
                      <a:pt x="152" y="26"/>
                    </a:lnTo>
                    <a:lnTo>
                      <a:pt x="146" y="20"/>
                    </a:lnTo>
                    <a:lnTo>
                      <a:pt x="139" y="15"/>
                    </a:lnTo>
                    <a:lnTo>
                      <a:pt x="131" y="11"/>
                    </a:lnTo>
                    <a:lnTo>
                      <a:pt x="124" y="7"/>
                    </a:lnTo>
                    <a:lnTo>
                      <a:pt x="116" y="4"/>
                    </a:lnTo>
                    <a:lnTo>
                      <a:pt x="107" y="2"/>
                    </a:lnTo>
                    <a:lnTo>
                      <a:pt x="99" y="1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  <a:moveTo>
                      <a:pt x="89" y="164"/>
                    </a:moveTo>
                    <a:lnTo>
                      <a:pt x="89" y="164"/>
                    </a:lnTo>
                    <a:lnTo>
                      <a:pt x="81" y="163"/>
                    </a:lnTo>
                    <a:lnTo>
                      <a:pt x="74" y="162"/>
                    </a:lnTo>
                    <a:lnTo>
                      <a:pt x="67" y="160"/>
                    </a:lnTo>
                    <a:lnTo>
                      <a:pt x="60" y="158"/>
                    </a:lnTo>
                    <a:lnTo>
                      <a:pt x="53" y="154"/>
                    </a:lnTo>
                    <a:lnTo>
                      <a:pt x="48" y="151"/>
                    </a:lnTo>
                    <a:lnTo>
                      <a:pt x="41" y="147"/>
                    </a:lnTo>
                    <a:lnTo>
                      <a:pt x="36" y="141"/>
                    </a:lnTo>
                    <a:lnTo>
                      <a:pt x="32" y="136"/>
                    </a:lnTo>
                    <a:lnTo>
                      <a:pt x="27" y="131"/>
                    </a:lnTo>
                    <a:lnTo>
                      <a:pt x="24" y="124"/>
                    </a:lnTo>
                    <a:lnTo>
                      <a:pt x="21" y="118"/>
                    </a:lnTo>
                    <a:lnTo>
                      <a:pt x="18" y="111"/>
                    </a:lnTo>
                    <a:lnTo>
                      <a:pt x="17" y="104"/>
                    </a:lnTo>
                    <a:lnTo>
                      <a:pt x="16" y="9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6" y="81"/>
                    </a:lnTo>
                    <a:lnTo>
                      <a:pt x="17" y="74"/>
                    </a:lnTo>
                    <a:lnTo>
                      <a:pt x="18" y="67"/>
                    </a:lnTo>
                    <a:lnTo>
                      <a:pt x="21" y="60"/>
                    </a:lnTo>
                    <a:lnTo>
                      <a:pt x="24" y="54"/>
                    </a:lnTo>
                    <a:lnTo>
                      <a:pt x="27" y="47"/>
                    </a:lnTo>
                    <a:lnTo>
                      <a:pt x="32" y="42"/>
                    </a:lnTo>
                    <a:lnTo>
                      <a:pt x="36" y="37"/>
                    </a:lnTo>
                    <a:lnTo>
                      <a:pt x="41" y="31"/>
                    </a:lnTo>
                    <a:lnTo>
                      <a:pt x="48" y="27"/>
                    </a:lnTo>
                    <a:lnTo>
                      <a:pt x="53" y="24"/>
                    </a:lnTo>
                    <a:lnTo>
                      <a:pt x="60" y="20"/>
                    </a:lnTo>
                    <a:lnTo>
                      <a:pt x="67" y="18"/>
                    </a:lnTo>
                    <a:lnTo>
                      <a:pt x="74" y="16"/>
                    </a:lnTo>
                    <a:lnTo>
                      <a:pt x="81" y="15"/>
                    </a:lnTo>
                    <a:lnTo>
                      <a:pt x="89" y="14"/>
                    </a:lnTo>
                    <a:lnTo>
                      <a:pt x="89" y="14"/>
                    </a:lnTo>
                    <a:lnTo>
                      <a:pt x="97" y="15"/>
                    </a:lnTo>
                    <a:lnTo>
                      <a:pt x="104" y="16"/>
                    </a:lnTo>
                    <a:lnTo>
                      <a:pt x="112" y="18"/>
                    </a:lnTo>
                    <a:lnTo>
                      <a:pt x="118" y="20"/>
                    </a:lnTo>
                    <a:lnTo>
                      <a:pt x="125" y="24"/>
                    </a:lnTo>
                    <a:lnTo>
                      <a:pt x="131" y="27"/>
                    </a:lnTo>
                    <a:lnTo>
                      <a:pt x="136" y="31"/>
                    </a:lnTo>
                    <a:lnTo>
                      <a:pt x="142" y="37"/>
                    </a:lnTo>
                    <a:lnTo>
                      <a:pt x="147" y="42"/>
                    </a:lnTo>
                    <a:lnTo>
                      <a:pt x="152" y="47"/>
                    </a:lnTo>
                    <a:lnTo>
                      <a:pt x="155" y="54"/>
                    </a:lnTo>
                    <a:lnTo>
                      <a:pt x="158" y="60"/>
                    </a:lnTo>
                    <a:lnTo>
                      <a:pt x="160" y="67"/>
                    </a:lnTo>
                    <a:lnTo>
                      <a:pt x="162" y="74"/>
                    </a:lnTo>
                    <a:lnTo>
                      <a:pt x="163" y="81"/>
                    </a:lnTo>
                    <a:lnTo>
                      <a:pt x="163" y="88"/>
                    </a:lnTo>
                    <a:lnTo>
                      <a:pt x="163" y="88"/>
                    </a:lnTo>
                    <a:lnTo>
                      <a:pt x="163" y="97"/>
                    </a:lnTo>
                    <a:lnTo>
                      <a:pt x="162" y="104"/>
                    </a:lnTo>
                    <a:lnTo>
                      <a:pt x="160" y="111"/>
                    </a:lnTo>
                    <a:lnTo>
                      <a:pt x="158" y="118"/>
                    </a:lnTo>
                    <a:lnTo>
                      <a:pt x="155" y="124"/>
                    </a:lnTo>
                    <a:lnTo>
                      <a:pt x="152" y="131"/>
                    </a:lnTo>
                    <a:lnTo>
                      <a:pt x="147" y="136"/>
                    </a:lnTo>
                    <a:lnTo>
                      <a:pt x="142" y="141"/>
                    </a:lnTo>
                    <a:lnTo>
                      <a:pt x="136" y="147"/>
                    </a:lnTo>
                    <a:lnTo>
                      <a:pt x="131" y="151"/>
                    </a:lnTo>
                    <a:lnTo>
                      <a:pt x="125" y="154"/>
                    </a:lnTo>
                    <a:lnTo>
                      <a:pt x="118" y="158"/>
                    </a:lnTo>
                    <a:lnTo>
                      <a:pt x="112" y="160"/>
                    </a:lnTo>
                    <a:lnTo>
                      <a:pt x="104" y="162"/>
                    </a:lnTo>
                    <a:lnTo>
                      <a:pt x="97" y="163"/>
                    </a:lnTo>
                    <a:lnTo>
                      <a:pt x="89" y="164"/>
                    </a:lnTo>
                    <a:lnTo>
                      <a:pt x="89" y="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Freeform 42"/>
              <p:cNvSpPr>
                <a:spLocks noEditPoints="1"/>
              </p:cNvSpPr>
              <p:nvPr/>
            </p:nvSpPr>
            <p:spPr bwMode="auto">
              <a:xfrm>
                <a:off x="3152775" y="4668838"/>
                <a:ext cx="98425" cy="188913"/>
              </a:xfrm>
              <a:custGeom>
                <a:avLst/>
                <a:gdLst>
                  <a:gd name="T0" fmla="*/ 39 w 62"/>
                  <a:gd name="T1" fmla="*/ 0 h 119"/>
                  <a:gd name="T2" fmla="*/ 24 w 62"/>
                  <a:gd name="T3" fmla="*/ 3 h 119"/>
                  <a:gd name="T4" fmla="*/ 23 w 62"/>
                  <a:gd name="T5" fmla="*/ 3 h 119"/>
                  <a:gd name="T6" fmla="*/ 15 w 62"/>
                  <a:gd name="T7" fmla="*/ 5 h 119"/>
                  <a:gd name="T8" fmla="*/ 6 w 62"/>
                  <a:gd name="T9" fmla="*/ 11 h 119"/>
                  <a:gd name="T10" fmla="*/ 1 w 62"/>
                  <a:gd name="T11" fmla="*/ 18 h 119"/>
                  <a:gd name="T12" fmla="*/ 0 w 62"/>
                  <a:gd name="T13" fmla="*/ 28 h 119"/>
                  <a:gd name="T14" fmla="*/ 0 w 62"/>
                  <a:gd name="T15" fmla="*/ 40 h 119"/>
                  <a:gd name="T16" fmla="*/ 3 w 62"/>
                  <a:gd name="T17" fmla="*/ 51 h 119"/>
                  <a:gd name="T18" fmla="*/ 13 w 62"/>
                  <a:gd name="T19" fmla="*/ 59 h 119"/>
                  <a:gd name="T20" fmla="*/ 17 w 62"/>
                  <a:gd name="T21" fmla="*/ 61 h 119"/>
                  <a:gd name="T22" fmla="*/ 24 w 62"/>
                  <a:gd name="T23" fmla="*/ 100 h 119"/>
                  <a:gd name="T24" fmla="*/ 23 w 62"/>
                  <a:gd name="T25" fmla="*/ 100 h 119"/>
                  <a:gd name="T26" fmla="*/ 17 w 62"/>
                  <a:gd name="T27" fmla="*/ 98 h 119"/>
                  <a:gd name="T28" fmla="*/ 14 w 62"/>
                  <a:gd name="T29" fmla="*/ 91 h 119"/>
                  <a:gd name="T30" fmla="*/ 0 w 62"/>
                  <a:gd name="T31" fmla="*/ 85 h 119"/>
                  <a:gd name="T32" fmla="*/ 0 w 62"/>
                  <a:gd name="T33" fmla="*/ 91 h 119"/>
                  <a:gd name="T34" fmla="*/ 1 w 62"/>
                  <a:gd name="T35" fmla="*/ 100 h 119"/>
                  <a:gd name="T36" fmla="*/ 6 w 62"/>
                  <a:gd name="T37" fmla="*/ 108 h 119"/>
                  <a:gd name="T38" fmla="*/ 15 w 62"/>
                  <a:gd name="T39" fmla="*/ 113 h 119"/>
                  <a:gd name="T40" fmla="*/ 23 w 62"/>
                  <a:gd name="T41" fmla="*/ 115 h 119"/>
                  <a:gd name="T42" fmla="*/ 24 w 62"/>
                  <a:gd name="T43" fmla="*/ 119 h 119"/>
                  <a:gd name="T44" fmla="*/ 39 w 62"/>
                  <a:gd name="T45" fmla="*/ 114 h 119"/>
                  <a:gd name="T46" fmla="*/ 44 w 62"/>
                  <a:gd name="T47" fmla="*/ 114 h 119"/>
                  <a:gd name="T48" fmla="*/ 51 w 62"/>
                  <a:gd name="T49" fmla="*/ 110 h 119"/>
                  <a:gd name="T50" fmla="*/ 58 w 62"/>
                  <a:gd name="T51" fmla="*/ 104 h 119"/>
                  <a:gd name="T52" fmla="*/ 62 w 62"/>
                  <a:gd name="T53" fmla="*/ 95 h 119"/>
                  <a:gd name="T54" fmla="*/ 62 w 62"/>
                  <a:gd name="T55" fmla="*/ 79 h 119"/>
                  <a:gd name="T56" fmla="*/ 61 w 62"/>
                  <a:gd name="T57" fmla="*/ 73 h 119"/>
                  <a:gd name="T58" fmla="*/ 55 w 62"/>
                  <a:gd name="T59" fmla="*/ 64 h 119"/>
                  <a:gd name="T60" fmla="*/ 45 w 62"/>
                  <a:gd name="T61" fmla="*/ 57 h 119"/>
                  <a:gd name="T62" fmla="*/ 39 w 62"/>
                  <a:gd name="T63" fmla="*/ 55 h 119"/>
                  <a:gd name="T64" fmla="*/ 39 w 62"/>
                  <a:gd name="T65" fmla="*/ 18 h 119"/>
                  <a:gd name="T66" fmla="*/ 45 w 62"/>
                  <a:gd name="T67" fmla="*/ 21 h 119"/>
                  <a:gd name="T68" fmla="*/ 48 w 62"/>
                  <a:gd name="T69" fmla="*/ 28 h 119"/>
                  <a:gd name="T70" fmla="*/ 62 w 62"/>
                  <a:gd name="T71" fmla="*/ 33 h 119"/>
                  <a:gd name="T72" fmla="*/ 62 w 62"/>
                  <a:gd name="T73" fmla="*/ 28 h 119"/>
                  <a:gd name="T74" fmla="*/ 60 w 62"/>
                  <a:gd name="T75" fmla="*/ 19 h 119"/>
                  <a:gd name="T76" fmla="*/ 56 w 62"/>
                  <a:gd name="T77" fmla="*/ 11 h 119"/>
                  <a:gd name="T78" fmla="*/ 48 w 62"/>
                  <a:gd name="T79" fmla="*/ 6 h 119"/>
                  <a:gd name="T80" fmla="*/ 39 w 62"/>
                  <a:gd name="T81" fmla="*/ 4 h 119"/>
                  <a:gd name="T82" fmla="*/ 48 w 62"/>
                  <a:gd name="T83" fmla="*/ 79 h 119"/>
                  <a:gd name="T84" fmla="*/ 48 w 62"/>
                  <a:gd name="T85" fmla="*/ 91 h 119"/>
                  <a:gd name="T86" fmla="*/ 45 w 62"/>
                  <a:gd name="T87" fmla="*/ 97 h 119"/>
                  <a:gd name="T88" fmla="*/ 39 w 62"/>
                  <a:gd name="T89" fmla="*/ 100 h 119"/>
                  <a:gd name="T90" fmla="*/ 42 w 62"/>
                  <a:gd name="T91" fmla="*/ 71 h 119"/>
                  <a:gd name="T92" fmla="*/ 46 w 62"/>
                  <a:gd name="T93" fmla="*/ 75 h 119"/>
                  <a:gd name="T94" fmla="*/ 48 w 62"/>
                  <a:gd name="T95" fmla="*/ 79 h 119"/>
                  <a:gd name="T96" fmla="*/ 22 w 62"/>
                  <a:gd name="T97" fmla="*/ 48 h 119"/>
                  <a:gd name="T98" fmla="*/ 22 w 62"/>
                  <a:gd name="T99" fmla="*/ 48 h 119"/>
                  <a:gd name="T100" fmla="*/ 19 w 62"/>
                  <a:gd name="T101" fmla="*/ 47 h 119"/>
                  <a:gd name="T102" fmla="*/ 14 w 62"/>
                  <a:gd name="T103" fmla="*/ 42 h 119"/>
                  <a:gd name="T104" fmla="*/ 14 w 62"/>
                  <a:gd name="T105" fmla="*/ 28 h 119"/>
                  <a:gd name="T106" fmla="*/ 15 w 62"/>
                  <a:gd name="T107" fmla="*/ 24 h 119"/>
                  <a:gd name="T108" fmla="*/ 20 w 62"/>
                  <a:gd name="T109" fmla="*/ 18 h 119"/>
                  <a:gd name="T110" fmla="*/ 24 w 62"/>
                  <a:gd name="T111" fmla="*/ 18 h 119"/>
                  <a:gd name="T112" fmla="*/ 22 w 62"/>
                  <a:gd name="T113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2" h="119">
                    <a:moveTo>
                      <a:pt x="39" y="4"/>
                    </a:moveTo>
                    <a:lnTo>
                      <a:pt x="39" y="0"/>
                    </a:lnTo>
                    <a:lnTo>
                      <a:pt x="24" y="0"/>
                    </a:lnTo>
                    <a:lnTo>
                      <a:pt x="24" y="3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19" y="4"/>
                    </a:lnTo>
                    <a:lnTo>
                      <a:pt x="15" y="5"/>
                    </a:lnTo>
                    <a:lnTo>
                      <a:pt x="10" y="7"/>
                    </a:lnTo>
                    <a:lnTo>
                      <a:pt x="6" y="11"/>
                    </a:lnTo>
                    <a:lnTo>
                      <a:pt x="4" y="14"/>
                    </a:lnTo>
                    <a:lnTo>
                      <a:pt x="1" y="18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5"/>
                    </a:lnTo>
                    <a:lnTo>
                      <a:pt x="3" y="51"/>
                    </a:lnTo>
                    <a:lnTo>
                      <a:pt x="7" y="55"/>
                    </a:lnTo>
                    <a:lnTo>
                      <a:pt x="13" y="59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24" y="65"/>
                    </a:lnTo>
                    <a:lnTo>
                      <a:pt x="24" y="100"/>
                    </a:lnTo>
                    <a:lnTo>
                      <a:pt x="23" y="100"/>
                    </a:lnTo>
                    <a:lnTo>
                      <a:pt x="23" y="100"/>
                    </a:lnTo>
                    <a:lnTo>
                      <a:pt x="20" y="100"/>
                    </a:lnTo>
                    <a:lnTo>
                      <a:pt x="17" y="98"/>
                    </a:lnTo>
                    <a:lnTo>
                      <a:pt x="15" y="95"/>
                    </a:lnTo>
                    <a:lnTo>
                      <a:pt x="14" y="91"/>
                    </a:lnTo>
                    <a:lnTo>
                      <a:pt x="14" y="85"/>
                    </a:lnTo>
                    <a:lnTo>
                      <a:pt x="0" y="85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0" y="95"/>
                    </a:lnTo>
                    <a:lnTo>
                      <a:pt x="1" y="100"/>
                    </a:lnTo>
                    <a:lnTo>
                      <a:pt x="4" y="105"/>
                    </a:lnTo>
                    <a:lnTo>
                      <a:pt x="6" y="108"/>
                    </a:lnTo>
                    <a:lnTo>
                      <a:pt x="10" y="111"/>
                    </a:lnTo>
                    <a:lnTo>
                      <a:pt x="15" y="113"/>
                    </a:lnTo>
                    <a:lnTo>
                      <a:pt x="19" y="114"/>
                    </a:lnTo>
                    <a:lnTo>
                      <a:pt x="23" y="115"/>
                    </a:lnTo>
                    <a:lnTo>
                      <a:pt x="24" y="115"/>
                    </a:lnTo>
                    <a:lnTo>
                      <a:pt x="24" y="119"/>
                    </a:lnTo>
                    <a:lnTo>
                      <a:pt x="39" y="119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4" y="114"/>
                    </a:lnTo>
                    <a:lnTo>
                      <a:pt x="48" y="112"/>
                    </a:lnTo>
                    <a:lnTo>
                      <a:pt x="51" y="110"/>
                    </a:lnTo>
                    <a:lnTo>
                      <a:pt x="56" y="107"/>
                    </a:lnTo>
                    <a:lnTo>
                      <a:pt x="58" y="104"/>
                    </a:lnTo>
                    <a:lnTo>
                      <a:pt x="60" y="99"/>
                    </a:lnTo>
                    <a:lnTo>
                      <a:pt x="62" y="95"/>
                    </a:lnTo>
                    <a:lnTo>
                      <a:pt x="62" y="91"/>
                    </a:lnTo>
                    <a:lnTo>
                      <a:pt x="62" y="79"/>
                    </a:lnTo>
                    <a:lnTo>
                      <a:pt x="62" y="79"/>
                    </a:lnTo>
                    <a:lnTo>
                      <a:pt x="61" y="73"/>
                    </a:lnTo>
                    <a:lnTo>
                      <a:pt x="59" y="68"/>
                    </a:lnTo>
                    <a:lnTo>
                      <a:pt x="55" y="64"/>
                    </a:lnTo>
                    <a:lnTo>
                      <a:pt x="49" y="58"/>
                    </a:lnTo>
                    <a:lnTo>
                      <a:pt x="45" y="57"/>
                    </a:lnTo>
                    <a:lnTo>
                      <a:pt x="45" y="57"/>
                    </a:lnTo>
                    <a:lnTo>
                      <a:pt x="39" y="55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43" y="19"/>
                    </a:lnTo>
                    <a:lnTo>
                      <a:pt x="45" y="21"/>
                    </a:lnTo>
                    <a:lnTo>
                      <a:pt x="47" y="25"/>
                    </a:lnTo>
                    <a:lnTo>
                      <a:pt x="48" y="28"/>
                    </a:lnTo>
                    <a:lnTo>
                      <a:pt x="48" y="33"/>
                    </a:lnTo>
                    <a:lnTo>
                      <a:pt x="62" y="33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2" y="24"/>
                    </a:lnTo>
                    <a:lnTo>
                      <a:pt x="60" y="19"/>
                    </a:lnTo>
                    <a:lnTo>
                      <a:pt x="58" y="15"/>
                    </a:lnTo>
                    <a:lnTo>
                      <a:pt x="56" y="11"/>
                    </a:lnTo>
                    <a:lnTo>
                      <a:pt x="51" y="8"/>
                    </a:lnTo>
                    <a:lnTo>
                      <a:pt x="48" y="6"/>
                    </a:lnTo>
                    <a:lnTo>
                      <a:pt x="44" y="4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  <a:moveTo>
                      <a:pt x="48" y="79"/>
                    </a:moveTo>
                    <a:lnTo>
                      <a:pt x="48" y="91"/>
                    </a:lnTo>
                    <a:lnTo>
                      <a:pt x="48" y="91"/>
                    </a:lnTo>
                    <a:lnTo>
                      <a:pt x="47" y="94"/>
                    </a:lnTo>
                    <a:lnTo>
                      <a:pt x="45" y="97"/>
                    </a:lnTo>
                    <a:lnTo>
                      <a:pt x="43" y="99"/>
                    </a:lnTo>
                    <a:lnTo>
                      <a:pt x="39" y="100"/>
                    </a:lnTo>
                    <a:lnTo>
                      <a:pt x="39" y="70"/>
                    </a:lnTo>
                    <a:lnTo>
                      <a:pt x="42" y="71"/>
                    </a:lnTo>
                    <a:lnTo>
                      <a:pt x="42" y="71"/>
                    </a:lnTo>
                    <a:lnTo>
                      <a:pt x="46" y="75"/>
                    </a:lnTo>
                    <a:lnTo>
                      <a:pt x="47" y="77"/>
                    </a:lnTo>
                    <a:lnTo>
                      <a:pt x="48" y="79"/>
                    </a:lnTo>
                    <a:lnTo>
                      <a:pt x="48" y="79"/>
                    </a:lnTo>
                    <a:close/>
                    <a:moveTo>
                      <a:pt x="22" y="48"/>
                    </a:moveTo>
                    <a:lnTo>
                      <a:pt x="22" y="48"/>
                    </a:lnTo>
                    <a:lnTo>
                      <a:pt x="22" y="48"/>
                    </a:lnTo>
                    <a:lnTo>
                      <a:pt x="19" y="47"/>
                    </a:lnTo>
                    <a:lnTo>
                      <a:pt x="19" y="47"/>
                    </a:lnTo>
                    <a:lnTo>
                      <a:pt x="16" y="44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5" y="24"/>
                    </a:lnTo>
                    <a:lnTo>
                      <a:pt x="17" y="20"/>
                    </a:lnTo>
                    <a:lnTo>
                      <a:pt x="20" y="18"/>
                    </a:lnTo>
                    <a:lnTo>
                      <a:pt x="23" y="18"/>
                    </a:lnTo>
                    <a:lnTo>
                      <a:pt x="24" y="18"/>
                    </a:lnTo>
                    <a:lnTo>
                      <a:pt x="24" y="50"/>
                    </a:lnTo>
                    <a:lnTo>
                      <a:pt x="22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955211" y="4812223"/>
            <a:ext cx="3933109" cy="890185"/>
            <a:chOff x="955211" y="4812223"/>
            <a:chExt cx="3933109" cy="890185"/>
          </a:xfrm>
        </p:grpSpPr>
        <p:grpSp>
          <p:nvGrpSpPr>
            <p:cNvPr id="74" name="Group 16"/>
            <p:cNvGrpSpPr/>
            <p:nvPr/>
          </p:nvGrpSpPr>
          <p:grpSpPr>
            <a:xfrm>
              <a:off x="955211" y="4812223"/>
              <a:ext cx="3542961" cy="890185"/>
              <a:chOff x="1299516" y="5360757"/>
              <a:chExt cx="3689961" cy="927121"/>
            </a:xfrm>
          </p:grpSpPr>
          <p:sp>
            <p:nvSpPr>
              <p:cNvPr id="78" name="Rectangle 3"/>
              <p:cNvSpPr txBox="1">
                <a:spLocks noChangeArrowheads="1"/>
              </p:cNvSpPr>
              <p:nvPr/>
            </p:nvSpPr>
            <p:spPr bwMode="auto">
              <a:xfrm>
                <a:off x="1299516" y="5740677"/>
                <a:ext cx="3689961" cy="54720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l"/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实现家庭</a:t>
                </a:r>
                <a:r>
                  <a:rPr lang="en-US" altLang="zh-CN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-</a:t>
                </a:r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社区</a:t>
                </a:r>
                <a:r>
                  <a:rPr lang="en-US" altLang="zh-CN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-</a:t>
                </a:r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养老机构</a:t>
                </a:r>
                <a:r>
                  <a:rPr lang="en-US" altLang="zh-CN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-</a:t>
                </a:r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医疗的信息互通，降低多方运营成本的同时，增加更多创收</a:t>
                </a:r>
                <a:endParaRPr lang="en-US" altLang="ko-KR" sz="1400" b="0" dirty="0">
                  <a:solidFill>
                    <a:srgbClr val="4BD7FF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TextBox 15"/>
              <p:cNvSpPr txBox="1"/>
              <p:nvPr/>
            </p:nvSpPr>
            <p:spPr>
              <a:xfrm>
                <a:off x="1904788" y="5360757"/>
                <a:ext cx="3084687" cy="384656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r"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激活整个养老市场</a:t>
                </a:r>
                <a:endParaRPr lang="en-US" altLang="ko-KR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5" name="Group 43"/>
            <p:cNvGrpSpPr/>
            <p:nvPr/>
          </p:nvGrpSpPr>
          <p:grpSpPr>
            <a:xfrm>
              <a:off x="4548013" y="4912091"/>
              <a:ext cx="340307" cy="408197"/>
              <a:chOff x="4051300" y="3109913"/>
              <a:chExt cx="628650" cy="754063"/>
            </a:xfrm>
            <a:solidFill>
              <a:srgbClr val="4BD7FF"/>
            </a:solidFill>
          </p:grpSpPr>
          <p:sp>
            <p:nvSpPr>
              <p:cNvPr id="76" name="Freeform 44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7" name="Freeform 45"/>
              <p:cNvSpPr/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879009" y="2844519"/>
            <a:ext cx="3431580" cy="928100"/>
            <a:chOff x="879009" y="2844519"/>
            <a:chExt cx="3431580" cy="928100"/>
          </a:xfrm>
        </p:grpSpPr>
        <p:grpSp>
          <p:nvGrpSpPr>
            <p:cNvPr id="81" name="Group 10"/>
            <p:cNvGrpSpPr/>
            <p:nvPr/>
          </p:nvGrpSpPr>
          <p:grpSpPr>
            <a:xfrm>
              <a:off x="879009" y="2844519"/>
              <a:ext cx="2961799" cy="928100"/>
              <a:chOff x="1143068" y="3209984"/>
              <a:chExt cx="3084687" cy="966609"/>
            </a:xfrm>
          </p:grpSpPr>
          <p:sp>
            <p:nvSpPr>
              <p:cNvPr id="89" name="Rectangle 3"/>
              <p:cNvSpPr txBox="1">
                <a:spLocks noChangeArrowheads="1"/>
              </p:cNvSpPr>
              <p:nvPr/>
            </p:nvSpPr>
            <p:spPr bwMode="auto">
              <a:xfrm>
                <a:off x="1143068" y="3629392"/>
                <a:ext cx="2910174" cy="54720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l"/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cs typeface="+mn-ea"/>
                    <a:sym typeface="+mn-lt"/>
                  </a:rPr>
                  <a:t>家人日常看护、社会协助疗养、政府有力支撑</a:t>
                </a:r>
                <a:endParaRPr lang="en-US" altLang="ko-KR" sz="1400" b="0" dirty="0">
                  <a:solidFill>
                    <a:srgbClr val="4BD7FF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90" name="TextBox 13"/>
              <p:cNvSpPr txBox="1"/>
              <p:nvPr/>
            </p:nvSpPr>
            <p:spPr>
              <a:xfrm>
                <a:off x="1143068" y="3209984"/>
                <a:ext cx="3084687" cy="47748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家人、社会、政府共同参与</a:t>
                </a:r>
                <a:endParaRPr lang="en-US" altLang="ko-KR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2" name="Group 46"/>
            <p:cNvGrpSpPr/>
            <p:nvPr/>
          </p:nvGrpSpPr>
          <p:grpSpPr>
            <a:xfrm>
              <a:off x="3911846" y="3031487"/>
              <a:ext cx="398743" cy="323119"/>
              <a:chOff x="5145088" y="3205163"/>
              <a:chExt cx="736600" cy="596900"/>
            </a:xfrm>
            <a:solidFill>
              <a:srgbClr val="4BD7FF"/>
            </a:solidFill>
          </p:grpSpPr>
          <p:sp>
            <p:nvSpPr>
              <p:cNvPr id="83" name="Freeform 47"/>
              <p:cNvSpPr>
                <a:spLocks noEditPoints="1"/>
              </p:cNvSpPr>
              <p:nvPr/>
            </p:nvSpPr>
            <p:spPr bwMode="auto">
              <a:xfrm>
                <a:off x="5145088" y="3205163"/>
                <a:ext cx="736600" cy="596900"/>
              </a:xfrm>
              <a:custGeom>
                <a:avLst/>
                <a:gdLst>
                  <a:gd name="T0" fmla="*/ 464 w 464"/>
                  <a:gd name="T1" fmla="*/ 52 h 376"/>
                  <a:gd name="T2" fmla="*/ 464 w 464"/>
                  <a:gd name="T3" fmla="*/ 0 h 376"/>
                  <a:gd name="T4" fmla="*/ 0 w 464"/>
                  <a:gd name="T5" fmla="*/ 0 h 376"/>
                  <a:gd name="T6" fmla="*/ 0 w 464"/>
                  <a:gd name="T7" fmla="*/ 52 h 376"/>
                  <a:gd name="T8" fmla="*/ 10 w 464"/>
                  <a:gd name="T9" fmla="*/ 52 h 376"/>
                  <a:gd name="T10" fmla="*/ 10 w 464"/>
                  <a:gd name="T11" fmla="*/ 281 h 376"/>
                  <a:gd name="T12" fmla="*/ 0 w 464"/>
                  <a:gd name="T13" fmla="*/ 281 h 376"/>
                  <a:gd name="T14" fmla="*/ 0 w 464"/>
                  <a:gd name="T15" fmla="*/ 320 h 376"/>
                  <a:gd name="T16" fmla="*/ 153 w 464"/>
                  <a:gd name="T17" fmla="*/ 320 h 376"/>
                  <a:gd name="T18" fmla="*/ 115 w 464"/>
                  <a:gd name="T19" fmla="*/ 368 h 376"/>
                  <a:gd name="T20" fmla="*/ 126 w 464"/>
                  <a:gd name="T21" fmla="*/ 376 h 376"/>
                  <a:gd name="T22" fmla="*/ 171 w 464"/>
                  <a:gd name="T23" fmla="*/ 320 h 376"/>
                  <a:gd name="T24" fmla="*/ 224 w 464"/>
                  <a:gd name="T25" fmla="*/ 320 h 376"/>
                  <a:gd name="T26" fmla="*/ 224 w 464"/>
                  <a:gd name="T27" fmla="*/ 372 h 376"/>
                  <a:gd name="T28" fmla="*/ 238 w 464"/>
                  <a:gd name="T29" fmla="*/ 372 h 376"/>
                  <a:gd name="T30" fmla="*/ 238 w 464"/>
                  <a:gd name="T31" fmla="*/ 320 h 376"/>
                  <a:gd name="T32" fmla="*/ 292 w 464"/>
                  <a:gd name="T33" fmla="*/ 320 h 376"/>
                  <a:gd name="T34" fmla="*/ 337 w 464"/>
                  <a:gd name="T35" fmla="*/ 376 h 376"/>
                  <a:gd name="T36" fmla="*/ 348 w 464"/>
                  <a:gd name="T37" fmla="*/ 368 h 376"/>
                  <a:gd name="T38" fmla="*/ 310 w 464"/>
                  <a:gd name="T39" fmla="*/ 320 h 376"/>
                  <a:gd name="T40" fmla="*/ 464 w 464"/>
                  <a:gd name="T41" fmla="*/ 320 h 376"/>
                  <a:gd name="T42" fmla="*/ 464 w 464"/>
                  <a:gd name="T43" fmla="*/ 281 h 376"/>
                  <a:gd name="T44" fmla="*/ 452 w 464"/>
                  <a:gd name="T45" fmla="*/ 281 h 376"/>
                  <a:gd name="T46" fmla="*/ 452 w 464"/>
                  <a:gd name="T47" fmla="*/ 52 h 376"/>
                  <a:gd name="T48" fmla="*/ 464 w 464"/>
                  <a:gd name="T49" fmla="*/ 52 h 376"/>
                  <a:gd name="T50" fmla="*/ 449 w 464"/>
                  <a:gd name="T51" fmla="*/ 306 h 376"/>
                  <a:gd name="T52" fmla="*/ 14 w 464"/>
                  <a:gd name="T53" fmla="*/ 306 h 376"/>
                  <a:gd name="T54" fmla="*/ 14 w 464"/>
                  <a:gd name="T55" fmla="*/ 295 h 376"/>
                  <a:gd name="T56" fmla="*/ 449 w 464"/>
                  <a:gd name="T57" fmla="*/ 295 h 376"/>
                  <a:gd name="T58" fmla="*/ 449 w 464"/>
                  <a:gd name="T59" fmla="*/ 306 h 376"/>
                  <a:gd name="T60" fmla="*/ 14 w 464"/>
                  <a:gd name="T61" fmla="*/ 14 h 376"/>
                  <a:gd name="T62" fmla="*/ 449 w 464"/>
                  <a:gd name="T63" fmla="*/ 14 h 376"/>
                  <a:gd name="T64" fmla="*/ 449 w 464"/>
                  <a:gd name="T65" fmla="*/ 38 h 376"/>
                  <a:gd name="T66" fmla="*/ 14 w 464"/>
                  <a:gd name="T67" fmla="*/ 38 h 376"/>
                  <a:gd name="T68" fmla="*/ 14 w 464"/>
                  <a:gd name="T69" fmla="*/ 14 h 376"/>
                  <a:gd name="T70" fmla="*/ 438 w 464"/>
                  <a:gd name="T71" fmla="*/ 280 h 376"/>
                  <a:gd name="T72" fmla="*/ 26 w 464"/>
                  <a:gd name="T73" fmla="*/ 280 h 376"/>
                  <a:gd name="T74" fmla="*/ 26 w 464"/>
                  <a:gd name="T75" fmla="*/ 52 h 376"/>
                  <a:gd name="T76" fmla="*/ 438 w 464"/>
                  <a:gd name="T77" fmla="*/ 52 h 376"/>
                  <a:gd name="T78" fmla="*/ 438 w 464"/>
                  <a:gd name="T79" fmla="*/ 28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4" h="376">
                    <a:moveTo>
                      <a:pt x="464" y="52"/>
                    </a:moveTo>
                    <a:lnTo>
                      <a:pt x="464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10" y="52"/>
                    </a:lnTo>
                    <a:lnTo>
                      <a:pt x="10" y="281"/>
                    </a:lnTo>
                    <a:lnTo>
                      <a:pt x="0" y="281"/>
                    </a:lnTo>
                    <a:lnTo>
                      <a:pt x="0" y="320"/>
                    </a:lnTo>
                    <a:lnTo>
                      <a:pt x="153" y="320"/>
                    </a:lnTo>
                    <a:lnTo>
                      <a:pt x="115" y="368"/>
                    </a:lnTo>
                    <a:lnTo>
                      <a:pt x="126" y="376"/>
                    </a:lnTo>
                    <a:lnTo>
                      <a:pt x="171" y="320"/>
                    </a:lnTo>
                    <a:lnTo>
                      <a:pt x="224" y="320"/>
                    </a:lnTo>
                    <a:lnTo>
                      <a:pt x="224" y="372"/>
                    </a:lnTo>
                    <a:lnTo>
                      <a:pt x="238" y="372"/>
                    </a:lnTo>
                    <a:lnTo>
                      <a:pt x="238" y="320"/>
                    </a:lnTo>
                    <a:lnTo>
                      <a:pt x="292" y="320"/>
                    </a:lnTo>
                    <a:lnTo>
                      <a:pt x="337" y="376"/>
                    </a:lnTo>
                    <a:lnTo>
                      <a:pt x="348" y="368"/>
                    </a:lnTo>
                    <a:lnTo>
                      <a:pt x="310" y="320"/>
                    </a:lnTo>
                    <a:lnTo>
                      <a:pt x="464" y="320"/>
                    </a:lnTo>
                    <a:lnTo>
                      <a:pt x="464" y="281"/>
                    </a:lnTo>
                    <a:lnTo>
                      <a:pt x="452" y="281"/>
                    </a:lnTo>
                    <a:lnTo>
                      <a:pt x="452" y="52"/>
                    </a:lnTo>
                    <a:lnTo>
                      <a:pt x="464" y="52"/>
                    </a:lnTo>
                    <a:close/>
                    <a:moveTo>
                      <a:pt x="449" y="306"/>
                    </a:moveTo>
                    <a:lnTo>
                      <a:pt x="14" y="306"/>
                    </a:lnTo>
                    <a:lnTo>
                      <a:pt x="14" y="295"/>
                    </a:lnTo>
                    <a:lnTo>
                      <a:pt x="449" y="295"/>
                    </a:lnTo>
                    <a:lnTo>
                      <a:pt x="449" y="306"/>
                    </a:lnTo>
                    <a:close/>
                    <a:moveTo>
                      <a:pt x="14" y="14"/>
                    </a:moveTo>
                    <a:lnTo>
                      <a:pt x="449" y="14"/>
                    </a:lnTo>
                    <a:lnTo>
                      <a:pt x="449" y="38"/>
                    </a:lnTo>
                    <a:lnTo>
                      <a:pt x="14" y="38"/>
                    </a:lnTo>
                    <a:lnTo>
                      <a:pt x="14" y="14"/>
                    </a:lnTo>
                    <a:close/>
                    <a:moveTo>
                      <a:pt x="438" y="280"/>
                    </a:moveTo>
                    <a:lnTo>
                      <a:pt x="26" y="280"/>
                    </a:lnTo>
                    <a:lnTo>
                      <a:pt x="26" y="52"/>
                    </a:lnTo>
                    <a:lnTo>
                      <a:pt x="438" y="52"/>
                    </a:lnTo>
                    <a:lnTo>
                      <a:pt x="438" y="2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" name="Freeform 48"/>
              <p:cNvSpPr>
                <a:spLocks noEditPoints="1"/>
              </p:cNvSpPr>
              <p:nvPr/>
            </p:nvSpPr>
            <p:spPr bwMode="auto">
              <a:xfrm>
                <a:off x="5221288" y="3425825"/>
                <a:ext cx="174625" cy="188913"/>
              </a:xfrm>
              <a:custGeom>
                <a:avLst/>
                <a:gdLst>
                  <a:gd name="T0" fmla="*/ 46 w 110"/>
                  <a:gd name="T1" fmla="*/ 119 h 119"/>
                  <a:gd name="T2" fmla="*/ 65 w 110"/>
                  <a:gd name="T3" fmla="*/ 119 h 119"/>
                  <a:gd name="T4" fmla="*/ 78 w 110"/>
                  <a:gd name="T5" fmla="*/ 119 h 119"/>
                  <a:gd name="T6" fmla="*/ 110 w 110"/>
                  <a:gd name="T7" fmla="*/ 119 h 119"/>
                  <a:gd name="T8" fmla="*/ 110 w 110"/>
                  <a:gd name="T9" fmla="*/ 29 h 119"/>
                  <a:gd name="T10" fmla="*/ 78 w 110"/>
                  <a:gd name="T11" fmla="*/ 29 h 119"/>
                  <a:gd name="T12" fmla="*/ 78 w 110"/>
                  <a:gd name="T13" fmla="*/ 0 h 119"/>
                  <a:gd name="T14" fmla="*/ 33 w 110"/>
                  <a:gd name="T15" fmla="*/ 0 h 119"/>
                  <a:gd name="T16" fmla="*/ 33 w 110"/>
                  <a:gd name="T17" fmla="*/ 53 h 119"/>
                  <a:gd name="T18" fmla="*/ 0 w 110"/>
                  <a:gd name="T19" fmla="*/ 53 h 119"/>
                  <a:gd name="T20" fmla="*/ 0 w 110"/>
                  <a:gd name="T21" fmla="*/ 119 h 119"/>
                  <a:gd name="T22" fmla="*/ 33 w 110"/>
                  <a:gd name="T23" fmla="*/ 119 h 119"/>
                  <a:gd name="T24" fmla="*/ 46 w 110"/>
                  <a:gd name="T25" fmla="*/ 119 h 119"/>
                  <a:gd name="T26" fmla="*/ 80 w 110"/>
                  <a:gd name="T27" fmla="*/ 43 h 119"/>
                  <a:gd name="T28" fmla="*/ 96 w 110"/>
                  <a:gd name="T29" fmla="*/ 43 h 119"/>
                  <a:gd name="T30" fmla="*/ 96 w 110"/>
                  <a:gd name="T31" fmla="*/ 105 h 119"/>
                  <a:gd name="T32" fmla="*/ 80 w 110"/>
                  <a:gd name="T33" fmla="*/ 105 h 119"/>
                  <a:gd name="T34" fmla="*/ 80 w 110"/>
                  <a:gd name="T35" fmla="*/ 43 h 119"/>
                  <a:gd name="T36" fmla="*/ 47 w 110"/>
                  <a:gd name="T37" fmla="*/ 14 h 119"/>
                  <a:gd name="T38" fmla="*/ 64 w 110"/>
                  <a:gd name="T39" fmla="*/ 14 h 119"/>
                  <a:gd name="T40" fmla="*/ 64 w 110"/>
                  <a:gd name="T41" fmla="*/ 105 h 119"/>
                  <a:gd name="T42" fmla="*/ 47 w 110"/>
                  <a:gd name="T43" fmla="*/ 105 h 119"/>
                  <a:gd name="T44" fmla="*/ 47 w 110"/>
                  <a:gd name="T45" fmla="*/ 14 h 119"/>
                  <a:gd name="T46" fmla="*/ 32 w 110"/>
                  <a:gd name="T47" fmla="*/ 105 h 119"/>
                  <a:gd name="T48" fmla="*/ 14 w 110"/>
                  <a:gd name="T49" fmla="*/ 105 h 119"/>
                  <a:gd name="T50" fmla="*/ 14 w 110"/>
                  <a:gd name="T51" fmla="*/ 67 h 119"/>
                  <a:gd name="T52" fmla="*/ 32 w 110"/>
                  <a:gd name="T53" fmla="*/ 67 h 119"/>
                  <a:gd name="T54" fmla="*/ 32 w 110"/>
                  <a:gd name="T55" fmla="*/ 10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9">
                    <a:moveTo>
                      <a:pt x="46" y="119"/>
                    </a:moveTo>
                    <a:lnTo>
                      <a:pt x="65" y="119"/>
                    </a:lnTo>
                    <a:lnTo>
                      <a:pt x="78" y="119"/>
                    </a:lnTo>
                    <a:lnTo>
                      <a:pt x="110" y="119"/>
                    </a:lnTo>
                    <a:lnTo>
                      <a:pt x="110" y="29"/>
                    </a:lnTo>
                    <a:lnTo>
                      <a:pt x="78" y="29"/>
                    </a:lnTo>
                    <a:lnTo>
                      <a:pt x="78" y="0"/>
                    </a:lnTo>
                    <a:lnTo>
                      <a:pt x="33" y="0"/>
                    </a:lnTo>
                    <a:lnTo>
                      <a:pt x="33" y="53"/>
                    </a:lnTo>
                    <a:lnTo>
                      <a:pt x="0" y="53"/>
                    </a:lnTo>
                    <a:lnTo>
                      <a:pt x="0" y="119"/>
                    </a:lnTo>
                    <a:lnTo>
                      <a:pt x="33" y="119"/>
                    </a:lnTo>
                    <a:lnTo>
                      <a:pt x="46" y="119"/>
                    </a:lnTo>
                    <a:close/>
                    <a:moveTo>
                      <a:pt x="80" y="43"/>
                    </a:moveTo>
                    <a:lnTo>
                      <a:pt x="96" y="43"/>
                    </a:lnTo>
                    <a:lnTo>
                      <a:pt x="96" y="105"/>
                    </a:lnTo>
                    <a:lnTo>
                      <a:pt x="80" y="105"/>
                    </a:lnTo>
                    <a:lnTo>
                      <a:pt x="80" y="43"/>
                    </a:lnTo>
                    <a:close/>
                    <a:moveTo>
                      <a:pt x="47" y="14"/>
                    </a:moveTo>
                    <a:lnTo>
                      <a:pt x="64" y="14"/>
                    </a:lnTo>
                    <a:lnTo>
                      <a:pt x="64" y="105"/>
                    </a:lnTo>
                    <a:lnTo>
                      <a:pt x="47" y="105"/>
                    </a:lnTo>
                    <a:lnTo>
                      <a:pt x="47" y="14"/>
                    </a:lnTo>
                    <a:close/>
                    <a:moveTo>
                      <a:pt x="32" y="105"/>
                    </a:moveTo>
                    <a:lnTo>
                      <a:pt x="14" y="105"/>
                    </a:lnTo>
                    <a:lnTo>
                      <a:pt x="14" y="67"/>
                    </a:lnTo>
                    <a:lnTo>
                      <a:pt x="32" y="67"/>
                    </a:lnTo>
                    <a:lnTo>
                      <a:pt x="32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" name="Freeform 49"/>
              <p:cNvSpPr>
                <a:spLocks noEditPoints="1"/>
              </p:cNvSpPr>
              <p:nvPr/>
            </p:nvSpPr>
            <p:spPr bwMode="auto">
              <a:xfrm>
                <a:off x="5424488" y="3427413"/>
                <a:ext cx="174625" cy="187325"/>
              </a:xfrm>
              <a:custGeom>
                <a:avLst/>
                <a:gdLst>
                  <a:gd name="T0" fmla="*/ 45 w 110"/>
                  <a:gd name="T1" fmla="*/ 118 h 118"/>
                  <a:gd name="T2" fmla="*/ 77 w 110"/>
                  <a:gd name="T3" fmla="*/ 118 h 118"/>
                  <a:gd name="T4" fmla="*/ 77 w 110"/>
                  <a:gd name="T5" fmla="*/ 118 h 118"/>
                  <a:gd name="T6" fmla="*/ 110 w 110"/>
                  <a:gd name="T7" fmla="*/ 118 h 118"/>
                  <a:gd name="T8" fmla="*/ 110 w 110"/>
                  <a:gd name="T9" fmla="*/ 0 h 118"/>
                  <a:gd name="T10" fmla="*/ 64 w 110"/>
                  <a:gd name="T11" fmla="*/ 0 h 118"/>
                  <a:gd name="T12" fmla="*/ 64 w 110"/>
                  <a:gd name="T13" fmla="*/ 39 h 118"/>
                  <a:gd name="T14" fmla="*/ 32 w 110"/>
                  <a:gd name="T15" fmla="*/ 39 h 118"/>
                  <a:gd name="T16" fmla="*/ 32 w 110"/>
                  <a:gd name="T17" fmla="*/ 73 h 118"/>
                  <a:gd name="T18" fmla="*/ 0 w 110"/>
                  <a:gd name="T19" fmla="*/ 73 h 118"/>
                  <a:gd name="T20" fmla="*/ 0 w 110"/>
                  <a:gd name="T21" fmla="*/ 118 h 118"/>
                  <a:gd name="T22" fmla="*/ 32 w 110"/>
                  <a:gd name="T23" fmla="*/ 118 h 118"/>
                  <a:gd name="T24" fmla="*/ 45 w 110"/>
                  <a:gd name="T25" fmla="*/ 118 h 118"/>
                  <a:gd name="T26" fmla="*/ 80 w 110"/>
                  <a:gd name="T27" fmla="*/ 14 h 118"/>
                  <a:gd name="T28" fmla="*/ 96 w 110"/>
                  <a:gd name="T29" fmla="*/ 14 h 118"/>
                  <a:gd name="T30" fmla="*/ 96 w 110"/>
                  <a:gd name="T31" fmla="*/ 104 h 118"/>
                  <a:gd name="T32" fmla="*/ 80 w 110"/>
                  <a:gd name="T33" fmla="*/ 104 h 118"/>
                  <a:gd name="T34" fmla="*/ 80 w 110"/>
                  <a:gd name="T35" fmla="*/ 14 h 118"/>
                  <a:gd name="T36" fmla="*/ 46 w 110"/>
                  <a:gd name="T37" fmla="*/ 53 h 118"/>
                  <a:gd name="T38" fmla="*/ 63 w 110"/>
                  <a:gd name="T39" fmla="*/ 53 h 118"/>
                  <a:gd name="T40" fmla="*/ 63 w 110"/>
                  <a:gd name="T41" fmla="*/ 104 h 118"/>
                  <a:gd name="T42" fmla="*/ 46 w 110"/>
                  <a:gd name="T43" fmla="*/ 104 h 118"/>
                  <a:gd name="T44" fmla="*/ 46 w 110"/>
                  <a:gd name="T45" fmla="*/ 53 h 118"/>
                  <a:gd name="T46" fmla="*/ 31 w 110"/>
                  <a:gd name="T47" fmla="*/ 104 h 118"/>
                  <a:gd name="T48" fmla="*/ 14 w 110"/>
                  <a:gd name="T49" fmla="*/ 104 h 118"/>
                  <a:gd name="T50" fmla="*/ 14 w 110"/>
                  <a:gd name="T51" fmla="*/ 87 h 118"/>
                  <a:gd name="T52" fmla="*/ 31 w 110"/>
                  <a:gd name="T53" fmla="*/ 87 h 118"/>
                  <a:gd name="T54" fmla="*/ 31 w 110"/>
                  <a:gd name="T55" fmla="*/ 10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8">
                    <a:moveTo>
                      <a:pt x="45" y="118"/>
                    </a:moveTo>
                    <a:lnTo>
                      <a:pt x="77" y="118"/>
                    </a:lnTo>
                    <a:lnTo>
                      <a:pt x="77" y="118"/>
                    </a:lnTo>
                    <a:lnTo>
                      <a:pt x="110" y="118"/>
                    </a:lnTo>
                    <a:lnTo>
                      <a:pt x="110" y="0"/>
                    </a:lnTo>
                    <a:lnTo>
                      <a:pt x="64" y="0"/>
                    </a:lnTo>
                    <a:lnTo>
                      <a:pt x="64" y="39"/>
                    </a:lnTo>
                    <a:lnTo>
                      <a:pt x="32" y="39"/>
                    </a:lnTo>
                    <a:lnTo>
                      <a:pt x="32" y="73"/>
                    </a:lnTo>
                    <a:lnTo>
                      <a:pt x="0" y="73"/>
                    </a:lnTo>
                    <a:lnTo>
                      <a:pt x="0" y="118"/>
                    </a:lnTo>
                    <a:lnTo>
                      <a:pt x="32" y="118"/>
                    </a:lnTo>
                    <a:lnTo>
                      <a:pt x="45" y="118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04"/>
                    </a:lnTo>
                    <a:lnTo>
                      <a:pt x="80" y="104"/>
                    </a:lnTo>
                    <a:lnTo>
                      <a:pt x="80" y="14"/>
                    </a:lnTo>
                    <a:close/>
                    <a:moveTo>
                      <a:pt x="46" y="53"/>
                    </a:moveTo>
                    <a:lnTo>
                      <a:pt x="63" y="53"/>
                    </a:lnTo>
                    <a:lnTo>
                      <a:pt x="63" y="104"/>
                    </a:lnTo>
                    <a:lnTo>
                      <a:pt x="46" y="104"/>
                    </a:lnTo>
                    <a:lnTo>
                      <a:pt x="46" y="53"/>
                    </a:lnTo>
                    <a:close/>
                    <a:moveTo>
                      <a:pt x="31" y="104"/>
                    </a:moveTo>
                    <a:lnTo>
                      <a:pt x="14" y="104"/>
                    </a:lnTo>
                    <a:lnTo>
                      <a:pt x="14" y="87"/>
                    </a:lnTo>
                    <a:lnTo>
                      <a:pt x="31" y="87"/>
                    </a:lnTo>
                    <a:lnTo>
                      <a:pt x="31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Freeform 50"/>
              <p:cNvSpPr>
                <a:spLocks noEditPoints="1"/>
              </p:cNvSpPr>
              <p:nvPr/>
            </p:nvSpPr>
            <p:spPr bwMode="auto">
              <a:xfrm>
                <a:off x="5626100" y="3409950"/>
                <a:ext cx="174625" cy="204788"/>
              </a:xfrm>
              <a:custGeom>
                <a:avLst/>
                <a:gdLst>
                  <a:gd name="T0" fmla="*/ 45 w 110"/>
                  <a:gd name="T1" fmla="*/ 129 h 129"/>
                  <a:gd name="T2" fmla="*/ 65 w 110"/>
                  <a:gd name="T3" fmla="*/ 129 h 129"/>
                  <a:gd name="T4" fmla="*/ 78 w 110"/>
                  <a:gd name="T5" fmla="*/ 129 h 129"/>
                  <a:gd name="T6" fmla="*/ 110 w 110"/>
                  <a:gd name="T7" fmla="*/ 129 h 129"/>
                  <a:gd name="T8" fmla="*/ 110 w 110"/>
                  <a:gd name="T9" fmla="*/ 0 h 129"/>
                  <a:gd name="T10" fmla="*/ 65 w 110"/>
                  <a:gd name="T11" fmla="*/ 0 h 129"/>
                  <a:gd name="T12" fmla="*/ 65 w 110"/>
                  <a:gd name="T13" fmla="*/ 80 h 129"/>
                  <a:gd name="T14" fmla="*/ 45 w 110"/>
                  <a:gd name="T15" fmla="*/ 80 h 129"/>
                  <a:gd name="T16" fmla="*/ 45 w 110"/>
                  <a:gd name="T17" fmla="*/ 47 h 129"/>
                  <a:gd name="T18" fmla="*/ 0 w 110"/>
                  <a:gd name="T19" fmla="*/ 47 h 129"/>
                  <a:gd name="T20" fmla="*/ 0 w 110"/>
                  <a:gd name="T21" fmla="*/ 129 h 129"/>
                  <a:gd name="T22" fmla="*/ 32 w 110"/>
                  <a:gd name="T23" fmla="*/ 129 h 129"/>
                  <a:gd name="T24" fmla="*/ 45 w 110"/>
                  <a:gd name="T25" fmla="*/ 129 h 129"/>
                  <a:gd name="T26" fmla="*/ 80 w 110"/>
                  <a:gd name="T27" fmla="*/ 14 h 129"/>
                  <a:gd name="T28" fmla="*/ 96 w 110"/>
                  <a:gd name="T29" fmla="*/ 14 h 129"/>
                  <a:gd name="T30" fmla="*/ 96 w 110"/>
                  <a:gd name="T31" fmla="*/ 115 h 129"/>
                  <a:gd name="T32" fmla="*/ 80 w 110"/>
                  <a:gd name="T33" fmla="*/ 115 h 129"/>
                  <a:gd name="T34" fmla="*/ 80 w 110"/>
                  <a:gd name="T35" fmla="*/ 14 h 129"/>
                  <a:gd name="T36" fmla="*/ 47 w 110"/>
                  <a:gd name="T37" fmla="*/ 94 h 129"/>
                  <a:gd name="T38" fmla="*/ 64 w 110"/>
                  <a:gd name="T39" fmla="*/ 94 h 129"/>
                  <a:gd name="T40" fmla="*/ 64 w 110"/>
                  <a:gd name="T41" fmla="*/ 115 h 129"/>
                  <a:gd name="T42" fmla="*/ 47 w 110"/>
                  <a:gd name="T43" fmla="*/ 115 h 129"/>
                  <a:gd name="T44" fmla="*/ 47 w 110"/>
                  <a:gd name="T45" fmla="*/ 94 h 129"/>
                  <a:gd name="T46" fmla="*/ 31 w 110"/>
                  <a:gd name="T47" fmla="*/ 115 h 129"/>
                  <a:gd name="T48" fmla="*/ 14 w 110"/>
                  <a:gd name="T49" fmla="*/ 115 h 129"/>
                  <a:gd name="T50" fmla="*/ 14 w 110"/>
                  <a:gd name="T51" fmla="*/ 61 h 129"/>
                  <a:gd name="T52" fmla="*/ 31 w 110"/>
                  <a:gd name="T53" fmla="*/ 61 h 129"/>
                  <a:gd name="T54" fmla="*/ 31 w 110"/>
                  <a:gd name="T55" fmla="*/ 11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29">
                    <a:moveTo>
                      <a:pt x="45" y="129"/>
                    </a:moveTo>
                    <a:lnTo>
                      <a:pt x="65" y="129"/>
                    </a:lnTo>
                    <a:lnTo>
                      <a:pt x="78" y="129"/>
                    </a:lnTo>
                    <a:lnTo>
                      <a:pt x="110" y="129"/>
                    </a:lnTo>
                    <a:lnTo>
                      <a:pt x="110" y="0"/>
                    </a:lnTo>
                    <a:lnTo>
                      <a:pt x="65" y="0"/>
                    </a:lnTo>
                    <a:lnTo>
                      <a:pt x="65" y="80"/>
                    </a:lnTo>
                    <a:lnTo>
                      <a:pt x="45" y="80"/>
                    </a:lnTo>
                    <a:lnTo>
                      <a:pt x="45" y="47"/>
                    </a:lnTo>
                    <a:lnTo>
                      <a:pt x="0" y="47"/>
                    </a:lnTo>
                    <a:lnTo>
                      <a:pt x="0" y="129"/>
                    </a:lnTo>
                    <a:lnTo>
                      <a:pt x="32" y="129"/>
                    </a:lnTo>
                    <a:lnTo>
                      <a:pt x="45" y="129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15"/>
                    </a:lnTo>
                    <a:lnTo>
                      <a:pt x="80" y="115"/>
                    </a:lnTo>
                    <a:lnTo>
                      <a:pt x="80" y="14"/>
                    </a:lnTo>
                    <a:close/>
                    <a:moveTo>
                      <a:pt x="47" y="94"/>
                    </a:moveTo>
                    <a:lnTo>
                      <a:pt x="64" y="94"/>
                    </a:lnTo>
                    <a:lnTo>
                      <a:pt x="64" y="115"/>
                    </a:lnTo>
                    <a:lnTo>
                      <a:pt x="47" y="115"/>
                    </a:lnTo>
                    <a:lnTo>
                      <a:pt x="47" y="94"/>
                    </a:lnTo>
                    <a:close/>
                    <a:moveTo>
                      <a:pt x="31" y="115"/>
                    </a:moveTo>
                    <a:lnTo>
                      <a:pt x="14" y="115"/>
                    </a:lnTo>
                    <a:lnTo>
                      <a:pt x="14" y="61"/>
                    </a:lnTo>
                    <a:lnTo>
                      <a:pt x="31" y="61"/>
                    </a:lnTo>
                    <a:lnTo>
                      <a:pt x="31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Rectangle 51"/>
              <p:cNvSpPr>
                <a:spLocks noChangeArrowheads="1"/>
              </p:cNvSpPr>
              <p:nvPr/>
            </p:nvSpPr>
            <p:spPr bwMode="auto">
              <a:xfrm>
                <a:off x="5226050" y="3333750"/>
                <a:ext cx="176213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" name="Rectangle 52"/>
              <p:cNvSpPr>
                <a:spLocks noChangeArrowheads="1"/>
              </p:cNvSpPr>
              <p:nvPr/>
            </p:nvSpPr>
            <p:spPr bwMode="auto">
              <a:xfrm>
                <a:off x="5226050" y="3373438"/>
                <a:ext cx="71438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7957271" y="2863572"/>
            <a:ext cx="3876815" cy="1110177"/>
            <a:chOff x="7957271" y="2863572"/>
            <a:chExt cx="3876815" cy="1110177"/>
          </a:xfrm>
        </p:grpSpPr>
        <p:grpSp>
          <p:nvGrpSpPr>
            <p:cNvPr id="92" name="Group 17"/>
            <p:cNvGrpSpPr/>
            <p:nvPr/>
          </p:nvGrpSpPr>
          <p:grpSpPr>
            <a:xfrm flipH="1">
              <a:off x="8456994" y="2863572"/>
              <a:ext cx="3377092" cy="1110177"/>
              <a:chOff x="743845" y="3209984"/>
              <a:chExt cx="3517212" cy="1156239"/>
            </a:xfrm>
          </p:grpSpPr>
          <p:sp>
            <p:nvSpPr>
              <p:cNvPr id="94" name="Rectangle 3"/>
              <p:cNvSpPr txBox="1">
                <a:spLocks noChangeArrowheads="1"/>
              </p:cNvSpPr>
              <p:nvPr/>
            </p:nvSpPr>
            <p:spPr bwMode="auto">
              <a:xfrm>
                <a:off x="896853" y="3594640"/>
                <a:ext cx="3364204" cy="771583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l"/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长期收集老人的生活数据，运用大数据分析生成可视化的健康报告，为养老机构、医院等单位接管提供有效依据</a:t>
                </a:r>
                <a:endParaRPr lang="en-US" altLang="ko-KR" sz="1400" b="0" dirty="0">
                  <a:solidFill>
                    <a:srgbClr val="4BD7FF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5" name="TextBox 19"/>
              <p:cNvSpPr txBox="1"/>
              <p:nvPr/>
            </p:nvSpPr>
            <p:spPr>
              <a:xfrm>
                <a:off x="743845" y="3209984"/>
                <a:ext cx="3483913" cy="47748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对老人长期、连续的健康跟踪</a:t>
                </a:r>
                <a:endParaRPr lang="en-US" altLang="ko-KR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3" name="Freeform 53"/>
            <p:cNvSpPr>
              <a:spLocks noEditPoints="1"/>
            </p:cNvSpPr>
            <p:nvPr/>
          </p:nvSpPr>
          <p:spPr bwMode="auto">
            <a:xfrm>
              <a:off x="7957271" y="3011435"/>
              <a:ext cx="456321" cy="401322"/>
            </a:xfrm>
            <a:custGeom>
              <a:avLst/>
              <a:gdLst>
                <a:gd name="T0" fmla="*/ 448 w 531"/>
                <a:gd name="T1" fmla="*/ 98 h 467"/>
                <a:gd name="T2" fmla="*/ 461 w 531"/>
                <a:gd name="T3" fmla="*/ 75 h 467"/>
                <a:gd name="T4" fmla="*/ 449 w 531"/>
                <a:gd name="T5" fmla="*/ 72 h 467"/>
                <a:gd name="T6" fmla="*/ 442 w 531"/>
                <a:gd name="T7" fmla="*/ 85 h 467"/>
                <a:gd name="T8" fmla="*/ 430 w 531"/>
                <a:gd name="T9" fmla="*/ 78 h 467"/>
                <a:gd name="T10" fmla="*/ 435 w 531"/>
                <a:gd name="T11" fmla="*/ 67 h 467"/>
                <a:gd name="T12" fmla="*/ 429 w 531"/>
                <a:gd name="T13" fmla="*/ 60 h 467"/>
                <a:gd name="T14" fmla="*/ 286 w 531"/>
                <a:gd name="T15" fmla="*/ 36 h 467"/>
                <a:gd name="T16" fmla="*/ 288 w 531"/>
                <a:gd name="T17" fmla="*/ 15 h 467"/>
                <a:gd name="T18" fmla="*/ 266 w 531"/>
                <a:gd name="T19" fmla="*/ 0 h 467"/>
                <a:gd name="T20" fmla="*/ 247 w 531"/>
                <a:gd name="T21" fmla="*/ 11 h 467"/>
                <a:gd name="T22" fmla="*/ 243 w 531"/>
                <a:gd name="T23" fmla="*/ 31 h 467"/>
                <a:gd name="T24" fmla="*/ 135 w 531"/>
                <a:gd name="T25" fmla="*/ 51 h 467"/>
                <a:gd name="T26" fmla="*/ 97 w 531"/>
                <a:gd name="T27" fmla="*/ 65 h 467"/>
                <a:gd name="T28" fmla="*/ 101 w 531"/>
                <a:gd name="T29" fmla="*/ 78 h 467"/>
                <a:gd name="T30" fmla="*/ 92 w 531"/>
                <a:gd name="T31" fmla="*/ 87 h 467"/>
                <a:gd name="T32" fmla="*/ 84 w 531"/>
                <a:gd name="T33" fmla="*/ 75 h 467"/>
                <a:gd name="T34" fmla="*/ 72 w 531"/>
                <a:gd name="T35" fmla="*/ 72 h 467"/>
                <a:gd name="T36" fmla="*/ 78 w 531"/>
                <a:gd name="T37" fmla="*/ 95 h 467"/>
                <a:gd name="T38" fmla="*/ 0 w 531"/>
                <a:gd name="T39" fmla="*/ 304 h 467"/>
                <a:gd name="T40" fmla="*/ 24 w 531"/>
                <a:gd name="T41" fmla="*/ 328 h 467"/>
                <a:gd name="T42" fmla="*/ 138 w 531"/>
                <a:gd name="T43" fmla="*/ 339 h 467"/>
                <a:gd name="T44" fmla="*/ 173 w 531"/>
                <a:gd name="T45" fmla="*/ 320 h 467"/>
                <a:gd name="T46" fmla="*/ 185 w 531"/>
                <a:gd name="T47" fmla="*/ 300 h 467"/>
                <a:gd name="T48" fmla="*/ 114 w 531"/>
                <a:gd name="T49" fmla="*/ 84 h 467"/>
                <a:gd name="T50" fmla="*/ 178 w 531"/>
                <a:gd name="T51" fmla="*/ 58 h 467"/>
                <a:gd name="T52" fmla="*/ 243 w 531"/>
                <a:gd name="T53" fmla="*/ 233 h 467"/>
                <a:gd name="T54" fmla="*/ 249 w 531"/>
                <a:gd name="T55" fmla="*/ 299 h 467"/>
                <a:gd name="T56" fmla="*/ 248 w 531"/>
                <a:gd name="T57" fmla="*/ 352 h 467"/>
                <a:gd name="T58" fmla="*/ 210 w 531"/>
                <a:gd name="T59" fmla="*/ 385 h 467"/>
                <a:gd name="T60" fmla="*/ 186 w 531"/>
                <a:gd name="T61" fmla="*/ 467 h 467"/>
                <a:gd name="T62" fmla="*/ 327 w 531"/>
                <a:gd name="T63" fmla="*/ 386 h 467"/>
                <a:gd name="T64" fmla="*/ 292 w 531"/>
                <a:gd name="T65" fmla="*/ 371 h 467"/>
                <a:gd name="T66" fmla="*/ 282 w 531"/>
                <a:gd name="T67" fmla="*/ 299 h 467"/>
                <a:gd name="T68" fmla="*/ 289 w 531"/>
                <a:gd name="T69" fmla="*/ 233 h 467"/>
                <a:gd name="T70" fmla="*/ 354 w 531"/>
                <a:gd name="T71" fmla="*/ 58 h 467"/>
                <a:gd name="T72" fmla="*/ 417 w 531"/>
                <a:gd name="T73" fmla="*/ 84 h 467"/>
                <a:gd name="T74" fmla="*/ 346 w 531"/>
                <a:gd name="T75" fmla="*/ 300 h 467"/>
                <a:gd name="T76" fmla="*/ 358 w 531"/>
                <a:gd name="T77" fmla="*/ 320 h 467"/>
                <a:gd name="T78" fmla="*/ 396 w 531"/>
                <a:gd name="T79" fmla="*/ 339 h 467"/>
                <a:gd name="T80" fmla="*/ 507 w 531"/>
                <a:gd name="T81" fmla="*/ 328 h 467"/>
                <a:gd name="T82" fmla="*/ 531 w 531"/>
                <a:gd name="T83" fmla="*/ 303 h 467"/>
                <a:gd name="T84" fmla="*/ 275 w 531"/>
                <a:gd name="T85" fmla="*/ 24 h 467"/>
                <a:gd name="T86" fmla="*/ 266 w 531"/>
                <a:gd name="T87" fmla="*/ 34 h 467"/>
                <a:gd name="T88" fmla="*/ 257 w 531"/>
                <a:gd name="T89" fmla="*/ 21 h 467"/>
                <a:gd name="T90" fmla="*/ 51 w 531"/>
                <a:gd name="T91" fmla="*/ 325 h 467"/>
                <a:gd name="T92" fmla="*/ 166 w 531"/>
                <a:gd name="T93" fmla="*/ 308 h 467"/>
                <a:gd name="T94" fmla="*/ 134 w 531"/>
                <a:gd name="T95" fmla="*/ 325 h 467"/>
                <a:gd name="T96" fmla="*/ 270 w 531"/>
                <a:gd name="T97" fmla="*/ 217 h 467"/>
                <a:gd name="T98" fmla="*/ 275 w 531"/>
                <a:gd name="T99" fmla="*/ 274 h 467"/>
                <a:gd name="T100" fmla="*/ 256 w 531"/>
                <a:gd name="T101" fmla="*/ 274 h 467"/>
                <a:gd name="T102" fmla="*/ 262 w 531"/>
                <a:gd name="T103" fmla="*/ 217 h 467"/>
                <a:gd name="T104" fmla="*/ 331 w 531"/>
                <a:gd name="T105" fmla="*/ 453 h 467"/>
                <a:gd name="T106" fmla="*/ 296 w 531"/>
                <a:gd name="T107" fmla="*/ 391 h 467"/>
                <a:gd name="T108" fmla="*/ 256 w 531"/>
                <a:gd name="T109" fmla="*/ 368 h 467"/>
                <a:gd name="T110" fmla="*/ 268 w 531"/>
                <a:gd name="T111" fmla="*/ 307 h 467"/>
                <a:gd name="T112" fmla="*/ 274 w 531"/>
                <a:gd name="T113" fmla="*/ 368 h 467"/>
                <a:gd name="T114" fmla="*/ 268 w 531"/>
                <a:gd name="T115" fmla="*/ 203 h 467"/>
                <a:gd name="T116" fmla="*/ 268 w 531"/>
                <a:gd name="T117" fmla="*/ 53 h 467"/>
                <a:gd name="T118" fmla="*/ 480 w 531"/>
                <a:gd name="T119" fmla="*/ 325 h 467"/>
                <a:gd name="T120" fmla="*/ 367 w 531"/>
                <a:gd name="T121" fmla="*/ 308 h 467"/>
                <a:gd name="T122" fmla="*/ 480 w 531"/>
                <a:gd name="T123" fmla="*/ 32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1" h="467">
                  <a:moveTo>
                    <a:pt x="531" y="303"/>
                  </a:moveTo>
                  <a:lnTo>
                    <a:pt x="531" y="303"/>
                  </a:lnTo>
                  <a:lnTo>
                    <a:pt x="531" y="300"/>
                  </a:lnTo>
                  <a:lnTo>
                    <a:pt x="530" y="298"/>
                  </a:lnTo>
                  <a:lnTo>
                    <a:pt x="448" y="98"/>
                  </a:lnTo>
                  <a:lnTo>
                    <a:pt x="448" y="98"/>
                  </a:lnTo>
                  <a:lnTo>
                    <a:pt x="453" y="95"/>
                  </a:lnTo>
                  <a:lnTo>
                    <a:pt x="457" y="91"/>
                  </a:lnTo>
                  <a:lnTo>
                    <a:pt x="461" y="84"/>
                  </a:lnTo>
                  <a:lnTo>
                    <a:pt x="462" y="78"/>
                  </a:lnTo>
                  <a:lnTo>
                    <a:pt x="462" y="78"/>
                  </a:lnTo>
                  <a:lnTo>
                    <a:pt x="461" y="75"/>
                  </a:lnTo>
                  <a:lnTo>
                    <a:pt x="459" y="72"/>
                  </a:lnTo>
                  <a:lnTo>
                    <a:pt x="457" y="71"/>
                  </a:lnTo>
                  <a:lnTo>
                    <a:pt x="454" y="70"/>
                  </a:lnTo>
                  <a:lnTo>
                    <a:pt x="454" y="70"/>
                  </a:lnTo>
                  <a:lnTo>
                    <a:pt x="452" y="71"/>
                  </a:lnTo>
                  <a:lnTo>
                    <a:pt x="449" y="72"/>
                  </a:lnTo>
                  <a:lnTo>
                    <a:pt x="448" y="75"/>
                  </a:lnTo>
                  <a:lnTo>
                    <a:pt x="448" y="78"/>
                  </a:lnTo>
                  <a:lnTo>
                    <a:pt x="448" y="78"/>
                  </a:lnTo>
                  <a:lnTo>
                    <a:pt x="446" y="81"/>
                  </a:lnTo>
                  <a:lnTo>
                    <a:pt x="444" y="83"/>
                  </a:lnTo>
                  <a:lnTo>
                    <a:pt x="442" y="85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6" y="85"/>
                  </a:lnTo>
                  <a:lnTo>
                    <a:pt x="434" y="83"/>
                  </a:lnTo>
                  <a:lnTo>
                    <a:pt x="431" y="81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5"/>
                  </a:lnTo>
                  <a:lnTo>
                    <a:pt x="434" y="72"/>
                  </a:lnTo>
                  <a:lnTo>
                    <a:pt x="434" y="72"/>
                  </a:lnTo>
                  <a:lnTo>
                    <a:pt x="435" y="70"/>
                  </a:lnTo>
                  <a:lnTo>
                    <a:pt x="435" y="67"/>
                  </a:lnTo>
                  <a:lnTo>
                    <a:pt x="435" y="65"/>
                  </a:lnTo>
                  <a:lnTo>
                    <a:pt x="434" y="63"/>
                  </a:lnTo>
                  <a:lnTo>
                    <a:pt x="434" y="63"/>
                  </a:lnTo>
                  <a:lnTo>
                    <a:pt x="431" y="61"/>
                  </a:lnTo>
                  <a:lnTo>
                    <a:pt x="429" y="60"/>
                  </a:lnTo>
                  <a:lnTo>
                    <a:pt x="429" y="60"/>
                  </a:lnTo>
                  <a:lnTo>
                    <a:pt x="396" y="51"/>
                  </a:lnTo>
                  <a:lnTo>
                    <a:pt x="360" y="44"/>
                  </a:lnTo>
                  <a:lnTo>
                    <a:pt x="323" y="41"/>
                  </a:lnTo>
                  <a:lnTo>
                    <a:pt x="283" y="39"/>
                  </a:lnTo>
                  <a:lnTo>
                    <a:pt x="283" y="39"/>
                  </a:lnTo>
                  <a:lnTo>
                    <a:pt x="286" y="36"/>
                  </a:lnTo>
                  <a:lnTo>
                    <a:pt x="288" y="31"/>
                  </a:lnTo>
                  <a:lnTo>
                    <a:pt x="289" y="28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9" y="20"/>
                  </a:lnTo>
                  <a:lnTo>
                    <a:pt x="288" y="15"/>
                  </a:lnTo>
                  <a:lnTo>
                    <a:pt x="286" y="11"/>
                  </a:lnTo>
                  <a:lnTo>
                    <a:pt x="282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70" y="1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1" y="1"/>
                  </a:lnTo>
                  <a:lnTo>
                    <a:pt x="256" y="2"/>
                  </a:lnTo>
                  <a:lnTo>
                    <a:pt x="253" y="4"/>
                  </a:lnTo>
                  <a:lnTo>
                    <a:pt x="249" y="8"/>
                  </a:lnTo>
                  <a:lnTo>
                    <a:pt x="247" y="11"/>
                  </a:lnTo>
                  <a:lnTo>
                    <a:pt x="245" y="15"/>
                  </a:lnTo>
                  <a:lnTo>
                    <a:pt x="242" y="20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2" y="28"/>
                  </a:lnTo>
                  <a:lnTo>
                    <a:pt x="243" y="31"/>
                  </a:lnTo>
                  <a:lnTo>
                    <a:pt x="246" y="36"/>
                  </a:lnTo>
                  <a:lnTo>
                    <a:pt x="248" y="39"/>
                  </a:lnTo>
                  <a:lnTo>
                    <a:pt x="248" y="39"/>
                  </a:lnTo>
                  <a:lnTo>
                    <a:pt x="209" y="41"/>
                  </a:lnTo>
                  <a:lnTo>
                    <a:pt x="171" y="44"/>
                  </a:lnTo>
                  <a:lnTo>
                    <a:pt x="135" y="51"/>
                  </a:lnTo>
                  <a:lnTo>
                    <a:pt x="102" y="60"/>
                  </a:lnTo>
                  <a:lnTo>
                    <a:pt x="102" y="60"/>
                  </a:lnTo>
                  <a:lnTo>
                    <a:pt x="100" y="61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7" y="7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100" y="75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81"/>
                  </a:lnTo>
                  <a:lnTo>
                    <a:pt x="99" y="83"/>
                  </a:lnTo>
                  <a:lnTo>
                    <a:pt x="95" y="85"/>
                  </a:lnTo>
                  <a:lnTo>
                    <a:pt x="92" y="87"/>
                  </a:lnTo>
                  <a:lnTo>
                    <a:pt x="92" y="87"/>
                  </a:lnTo>
                  <a:lnTo>
                    <a:pt x="89" y="85"/>
                  </a:lnTo>
                  <a:lnTo>
                    <a:pt x="87" y="83"/>
                  </a:lnTo>
                  <a:lnTo>
                    <a:pt x="85" y="81"/>
                  </a:lnTo>
                  <a:lnTo>
                    <a:pt x="85" y="78"/>
                  </a:lnTo>
                  <a:lnTo>
                    <a:pt x="85" y="78"/>
                  </a:lnTo>
                  <a:lnTo>
                    <a:pt x="84" y="75"/>
                  </a:lnTo>
                  <a:lnTo>
                    <a:pt x="83" y="72"/>
                  </a:lnTo>
                  <a:lnTo>
                    <a:pt x="80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5" y="71"/>
                  </a:lnTo>
                  <a:lnTo>
                    <a:pt x="72" y="72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1" y="84"/>
                  </a:lnTo>
                  <a:lnTo>
                    <a:pt x="74" y="91"/>
                  </a:lnTo>
                  <a:lnTo>
                    <a:pt x="78" y="95"/>
                  </a:lnTo>
                  <a:lnTo>
                    <a:pt x="84" y="98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4" y="310"/>
                  </a:lnTo>
                  <a:lnTo>
                    <a:pt x="8" y="314"/>
                  </a:lnTo>
                  <a:lnTo>
                    <a:pt x="12" y="320"/>
                  </a:lnTo>
                  <a:lnTo>
                    <a:pt x="18" y="324"/>
                  </a:lnTo>
                  <a:lnTo>
                    <a:pt x="24" y="328"/>
                  </a:lnTo>
                  <a:lnTo>
                    <a:pt x="32" y="333"/>
                  </a:lnTo>
                  <a:lnTo>
                    <a:pt x="39" y="336"/>
                  </a:lnTo>
                  <a:lnTo>
                    <a:pt x="48" y="339"/>
                  </a:lnTo>
                  <a:lnTo>
                    <a:pt x="50" y="339"/>
                  </a:lnTo>
                  <a:lnTo>
                    <a:pt x="135" y="339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46" y="336"/>
                  </a:lnTo>
                  <a:lnTo>
                    <a:pt x="154" y="333"/>
                  </a:lnTo>
                  <a:lnTo>
                    <a:pt x="161" y="328"/>
                  </a:lnTo>
                  <a:lnTo>
                    <a:pt x="168" y="324"/>
                  </a:lnTo>
                  <a:lnTo>
                    <a:pt x="173" y="320"/>
                  </a:lnTo>
                  <a:lnTo>
                    <a:pt x="179" y="314"/>
                  </a:lnTo>
                  <a:lnTo>
                    <a:pt x="183" y="310"/>
                  </a:lnTo>
                  <a:lnTo>
                    <a:pt x="186" y="304"/>
                  </a:lnTo>
                  <a:lnTo>
                    <a:pt x="185" y="303"/>
                  </a:lnTo>
                  <a:lnTo>
                    <a:pt x="185" y="303"/>
                  </a:lnTo>
                  <a:lnTo>
                    <a:pt x="185" y="300"/>
                  </a:lnTo>
                  <a:lnTo>
                    <a:pt x="184" y="298"/>
                  </a:lnTo>
                  <a:lnTo>
                    <a:pt x="102" y="98"/>
                  </a:lnTo>
                  <a:lnTo>
                    <a:pt x="102" y="98"/>
                  </a:lnTo>
                  <a:lnTo>
                    <a:pt x="107" y="95"/>
                  </a:lnTo>
                  <a:lnTo>
                    <a:pt x="112" y="90"/>
                  </a:lnTo>
                  <a:lnTo>
                    <a:pt x="114" y="84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4" y="70"/>
                  </a:lnTo>
                  <a:lnTo>
                    <a:pt x="114" y="70"/>
                  </a:lnTo>
                  <a:lnTo>
                    <a:pt x="145" y="64"/>
                  </a:lnTo>
                  <a:lnTo>
                    <a:pt x="178" y="58"/>
                  </a:lnTo>
                  <a:lnTo>
                    <a:pt x="212" y="54"/>
                  </a:lnTo>
                  <a:lnTo>
                    <a:pt x="249" y="53"/>
                  </a:lnTo>
                  <a:lnTo>
                    <a:pt x="249" y="211"/>
                  </a:lnTo>
                  <a:lnTo>
                    <a:pt x="249" y="211"/>
                  </a:lnTo>
                  <a:lnTo>
                    <a:pt x="246" y="222"/>
                  </a:lnTo>
                  <a:lnTo>
                    <a:pt x="243" y="233"/>
                  </a:lnTo>
                  <a:lnTo>
                    <a:pt x="241" y="244"/>
                  </a:lnTo>
                  <a:lnTo>
                    <a:pt x="241" y="255"/>
                  </a:lnTo>
                  <a:lnTo>
                    <a:pt x="241" y="267"/>
                  </a:lnTo>
                  <a:lnTo>
                    <a:pt x="243" y="278"/>
                  </a:lnTo>
                  <a:lnTo>
                    <a:pt x="246" y="288"/>
                  </a:lnTo>
                  <a:lnTo>
                    <a:pt x="249" y="299"/>
                  </a:lnTo>
                  <a:lnTo>
                    <a:pt x="249" y="299"/>
                  </a:lnTo>
                  <a:lnTo>
                    <a:pt x="249" y="300"/>
                  </a:lnTo>
                  <a:lnTo>
                    <a:pt x="249" y="341"/>
                  </a:lnTo>
                  <a:lnTo>
                    <a:pt x="249" y="341"/>
                  </a:lnTo>
                  <a:lnTo>
                    <a:pt x="249" y="346"/>
                  </a:lnTo>
                  <a:lnTo>
                    <a:pt x="248" y="352"/>
                  </a:lnTo>
                  <a:lnTo>
                    <a:pt x="246" y="358"/>
                  </a:lnTo>
                  <a:lnTo>
                    <a:pt x="242" y="364"/>
                  </a:lnTo>
                  <a:lnTo>
                    <a:pt x="238" y="371"/>
                  </a:lnTo>
                  <a:lnTo>
                    <a:pt x="230" y="376"/>
                  </a:lnTo>
                  <a:lnTo>
                    <a:pt x="222" y="381"/>
                  </a:lnTo>
                  <a:lnTo>
                    <a:pt x="210" y="385"/>
                  </a:lnTo>
                  <a:lnTo>
                    <a:pt x="206" y="386"/>
                  </a:lnTo>
                  <a:lnTo>
                    <a:pt x="205" y="391"/>
                  </a:lnTo>
                  <a:lnTo>
                    <a:pt x="192" y="391"/>
                  </a:lnTo>
                  <a:lnTo>
                    <a:pt x="192" y="429"/>
                  </a:lnTo>
                  <a:lnTo>
                    <a:pt x="186" y="429"/>
                  </a:lnTo>
                  <a:lnTo>
                    <a:pt x="186" y="467"/>
                  </a:lnTo>
                  <a:lnTo>
                    <a:pt x="345" y="467"/>
                  </a:lnTo>
                  <a:lnTo>
                    <a:pt x="345" y="429"/>
                  </a:lnTo>
                  <a:lnTo>
                    <a:pt x="340" y="429"/>
                  </a:lnTo>
                  <a:lnTo>
                    <a:pt x="340" y="391"/>
                  </a:lnTo>
                  <a:lnTo>
                    <a:pt x="327" y="391"/>
                  </a:lnTo>
                  <a:lnTo>
                    <a:pt x="327" y="386"/>
                  </a:lnTo>
                  <a:lnTo>
                    <a:pt x="321" y="385"/>
                  </a:lnTo>
                  <a:lnTo>
                    <a:pt x="321" y="385"/>
                  </a:lnTo>
                  <a:lnTo>
                    <a:pt x="311" y="382"/>
                  </a:lnTo>
                  <a:lnTo>
                    <a:pt x="304" y="379"/>
                  </a:lnTo>
                  <a:lnTo>
                    <a:pt x="297" y="375"/>
                  </a:lnTo>
                  <a:lnTo>
                    <a:pt x="292" y="371"/>
                  </a:lnTo>
                  <a:lnTo>
                    <a:pt x="288" y="364"/>
                  </a:lnTo>
                  <a:lnTo>
                    <a:pt x="286" y="358"/>
                  </a:lnTo>
                  <a:lnTo>
                    <a:pt x="283" y="350"/>
                  </a:lnTo>
                  <a:lnTo>
                    <a:pt x="282" y="341"/>
                  </a:lnTo>
                  <a:lnTo>
                    <a:pt x="282" y="299"/>
                  </a:lnTo>
                  <a:lnTo>
                    <a:pt x="282" y="299"/>
                  </a:lnTo>
                  <a:lnTo>
                    <a:pt x="286" y="288"/>
                  </a:lnTo>
                  <a:lnTo>
                    <a:pt x="289" y="278"/>
                  </a:lnTo>
                  <a:lnTo>
                    <a:pt x="290" y="266"/>
                  </a:lnTo>
                  <a:lnTo>
                    <a:pt x="290" y="255"/>
                  </a:lnTo>
                  <a:lnTo>
                    <a:pt x="290" y="244"/>
                  </a:lnTo>
                  <a:lnTo>
                    <a:pt x="289" y="233"/>
                  </a:lnTo>
                  <a:lnTo>
                    <a:pt x="286" y="222"/>
                  </a:lnTo>
                  <a:lnTo>
                    <a:pt x="282" y="211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319" y="54"/>
                  </a:lnTo>
                  <a:lnTo>
                    <a:pt x="354" y="58"/>
                  </a:lnTo>
                  <a:lnTo>
                    <a:pt x="387" y="64"/>
                  </a:lnTo>
                  <a:lnTo>
                    <a:pt x="417" y="70"/>
                  </a:lnTo>
                  <a:lnTo>
                    <a:pt x="417" y="70"/>
                  </a:lnTo>
                  <a:lnTo>
                    <a:pt x="416" y="78"/>
                  </a:lnTo>
                  <a:lnTo>
                    <a:pt x="416" y="78"/>
                  </a:lnTo>
                  <a:lnTo>
                    <a:pt x="417" y="84"/>
                  </a:lnTo>
                  <a:lnTo>
                    <a:pt x="421" y="90"/>
                  </a:lnTo>
                  <a:lnTo>
                    <a:pt x="424" y="95"/>
                  </a:lnTo>
                  <a:lnTo>
                    <a:pt x="429" y="98"/>
                  </a:lnTo>
                  <a:lnTo>
                    <a:pt x="347" y="298"/>
                  </a:lnTo>
                  <a:lnTo>
                    <a:pt x="347" y="298"/>
                  </a:lnTo>
                  <a:lnTo>
                    <a:pt x="346" y="300"/>
                  </a:lnTo>
                  <a:lnTo>
                    <a:pt x="347" y="303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9" y="310"/>
                  </a:lnTo>
                  <a:lnTo>
                    <a:pt x="354" y="314"/>
                  </a:lnTo>
                  <a:lnTo>
                    <a:pt x="358" y="320"/>
                  </a:lnTo>
                  <a:lnTo>
                    <a:pt x="363" y="324"/>
                  </a:lnTo>
                  <a:lnTo>
                    <a:pt x="370" y="328"/>
                  </a:lnTo>
                  <a:lnTo>
                    <a:pt x="377" y="333"/>
                  </a:lnTo>
                  <a:lnTo>
                    <a:pt x="385" y="336"/>
                  </a:lnTo>
                  <a:lnTo>
                    <a:pt x="394" y="339"/>
                  </a:lnTo>
                  <a:lnTo>
                    <a:pt x="396" y="339"/>
                  </a:lnTo>
                  <a:lnTo>
                    <a:pt x="481" y="339"/>
                  </a:lnTo>
                  <a:lnTo>
                    <a:pt x="483" y="339"/>
                  </a:lnTo>
                  <a:lnTo>
                    <a:pt x="483" y="339"/>
                  </a:lnTo>
                  <a:lnTo>
                    <a:pt x="492" y="336"/>
                  </a:lnTo>
                  <a:lnTo>
                    <a:pt x="499" y="333"/>
                  </a:lnTo>
                  <a:lnTo>
                    <a:pt x="507" y="328"/>
                  </a:lnTo>
                  <a:lnTo>
                    <a:pt x="513" y="324"/>
                  </a:lnTo>
                  <a:lnTo>
                    <a:pt x="519" y="320"/>
                  </a:lnTo>
                  <a:lnTo>
                    <a:pt x="524" y="314"/>
                  </a:lnTo>
                  <a:lnTo>
                    <a:pt x="527" y="310"/>
                  </a:lnTo>
                  <a:lnTo>
                    <a:pt x="531" y="304"/>
                  </a:lnTo>
                  <a:lnTo>
                    <a:pt x="531" y="303"/>
                  </a:lnTo>
                  <a:close/>
                  <a:moveTo>
                    <a:pt x="266" y="15"/>
                  </a:moveTo>
                  <a:lnTo>
                    <a:pt x="266" y="15"/>
                  </a:lnTo>
                  <a:lnTo>
                    <a:pt x="269" y="15"/>
                  </a:lnTo>
                  <a:lnTo>
                    <a:pt x="273" y="17"/>
                  </a:lnTo>
                  <a:lnTo>
                    <a:pt x="275" y="21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75" y="27"/>
                  </a:lnTo>
                  <a:lnTo>
                    <a:pt x="273" y="30"/>
                  </a:lnTo>
                  <a:lnTo>
                    <a:pt x="269" y="33"/>
                  </a:lnTo>
                  <a:lnTo>
                    <a:pt x="266" y="34"/>
                  </a:lnTo>
                  <a:lnTo>
                    <a:pt x="266" y="34"/>
                  </a:lnTo>
                  <a:lnTo>
                    <a:pt x="262" y="33"/>
                  </a:lnTo>
                  <a:lnTo>
                    <a:pt x="260" y="30"/>
                  </a:lnTo>
                  <a:lnTo>
                    <a:pt x="257" y="27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7" y="21"/>
                  </a:lnTo>
                  <a:lnTo>
                    <a:pt x="260" y="17"/>
                  </a:lnTo>
                  <a:lnTo>
                    <a:pt x="262" y="15"/>
                  </a:lnTo>
                  <a:lnTo>
                    <a:pt x="266" y="15"/>
                  </a:lnTo>
                  <a:lnTo>
                    <a:pt x="266" y="15"/>
                  </a:lnTo>
                  <a:close/>
                  <a:moveTo>
                    <a:pt x="134" y="325"/>
                  </a:moveTo>
                  <a:lnTo>
                    <a:pt x="51" y="325"/>
                  </a:lnTo>
                  <a:lnTo>
                    <a:pt x="51" y="325"/>
                  </a:lnTo>
                  <a:lnTo>
                    <a:pt x="41" y="322"/>
                  </a:lnTo>
                  <a:lnTo>
                    <a:pt x="34" y="318"/>
                  </a:lnTo>
                  <a:lnTo>
                    <a:pt x="26" y="313"/>
                  </a:lnTo>
                  <a:lnTo>
                    <a:pt x="21" y="308"/>
                  </a:lnTo>
                  <a:lnTo>
                    <a:pt x="166" y="308"/>
                  </a:lnTo>
                  <a:lnTo>
                    <a:pt x="166" y="308"/>
                  </a:lnTo>
                  <a:lnTo>
                    <a:pt x="159" y="313"/>
                  </a:lnTo>
                  <a:lnTo>
                    <a:pt x="152" y="318"/>
                  </a:lnTo>
                  <a:lnTo>
                    <a:pt x="144" y="322"/>
                  </a:lnTo>
                  <a:lnTo>
                    <a:pt x="134" y="325"/>
                  </a:lnTo>
                  <a:lnTo>
                    <a:pt x="134" y="325"/>
                  </a:lnTo>
                  <a:close/>
                  <a:moveTo>
                    <a:pt x="19" y="294"/>
                  </a:moveTo>
                  <a:lnTo>
                    <a:pt x="93" y="114"/>
                  </a:lnTo>
                  <a:lnTo>
                    <a:pt x="167" y="294"/>
                  </a:lnTo>
                  <a:lnTo>
                    <a:pt x="19" y="294"/>
                  </a:lnTo>
                  <a:close/>
                  <a:moveTo>
                    <a:pt x="270" y="217"/>
                  </a:moveTo>
                  <a:lnTo>
                    <a:pt x="270" y="217"/>
                  </a:lnTo>
                  <a:lnTo>
                    <a:pt x="273" y="227"/>
                  </a:lnTo>
                  <a:lnTo>
                    <a:pt x="275" y="237"/>
                  </a:lnTo>
                  <a:lnTo>
                    <a:pt x="276" y="245"/>
                  </a:lnTo>
                  <a:lnTo>
                    <a:pt x="276" y="255"/>
                  </a:lnTo>
                  <a:lnTo>
                    <a:pt x="276" y="265"/>
                  </a:lnTo>
                  <a:lnTo>
                    <a:pt x="275" y="274"/>
                  </a:lnTo>
                  <a:lnTo>
                    <a:pt x="273" y="283"/>
                  </a:lnTo>
                  <a:lnTo>
                    <a:pt x="270" y="293"/>
                  </a:lnTo>
                  <a:lnTo>
                    <a:pt x="262" y="293"/>
                  </a:lnTo>
                  <a:lnTo>
                    <a:pt x="262" y="293"/>
                  </a:lnTo>
                  <a:lnTo>
                    <a:pt x="259" y="283"/>
                  </a:lnTo>
                  <a:lnTo>
                    <a:pt x="256" y="274"/>
                  </a:lnTo>
                  <a:lnTo>
                    <a:pt x="255" y="265"/>
                  </a:lnTo>
                  <a:lnTo>
                    <a:pt x="255" y="255"/>
                  </a:lnTo>
                  <a:lnTo>
                    <a:pt x="255" y="245"/>
                  </a:lnTo>
                  <a:lnTo>
                    <a:pt x="256" y="237"/>
                  </a:lnTo>
                  <a:lnTo>
                    <a:pt x="259" y="227"/>
                  </a:lnTo>
                  <a:lnTo>
                    <a:pt x="262" y="217"/>
                  </a:lnTo>
                  <a:lnTo>
                    <a:pt x="270" y="217"/>
                  </a:lnTo>
                  <a:close/>
                  <a:moveTo>
                    <a:pt x="331" y="453"/>
                  </a:moveTo>
                  <a:lnTo>
                    <a:pt x="200" y="453"/>
                  </a:lnTo>
                  <a:lnTo>
                    <a:pt x="200" y="443"/>
                  </a:lnTo>
                  <a:lnTo>
                    <a:pt x="331" y="443"/>
                  </a:lnTo>
                  <a:lnTo>
                    <a:pt x="331" y="453"/>
                  </a:lnTo>
                  <a:close/>
                  <a:moveTo>
                    <a:pt x="207" y="429"/>
                  </a:moveTo>
                  <a:lnTo>
                    <a:pt x="207" y="406"/>
                  </a:lnTo>
                  <a:lnTo>
                    <a:pt x="326" y="406"/>
                  </a:lnTo>
                  <a:lnTo>
                    <a:pt x="326" y="429"/>
                  </a:lnTo>
                  <a:lnTo>
                    <a:pt x="207" y="429"/>
                  </a:lnTo>
                  <a:close/>
                  <a:moveTo>
                    <a:pt x="296" y="391"/>
                  </a:moveTo>
                  <a:lnTo>
                    <a:pt x="235" y="391"/>
                  </a:lnTo>
                  <a:lnTo>
                    <a:pt x="235" y="391"/>
                  </a:lnTo>
                  <a:lnTo>
                    <a:pt x="241" y="386"/>
                  </a:lnTo>
                  <a:lnTo>
                    <a:pt x="248" y="380"/>
                  </a:lnTo>
                  <a:lnTo>
                    <a:pt x="252" y="375"/>
                  </a:lnTo>
                  <a:lnTo>
                    <a:pt x="256" y="368"/>
                  </a:lnTo>
                  <a:lnTo>
                    <a:pt x="260" y="362"/>
                  </a:lnTo>
                  <a:lnTo>
                    <a:pt x="262" y="355"/>
                  </a:lnTo>
                  <a:lnTo>
                    <a:pt x="263" y="348"/>
                  </a:lnTo>
                  <a:lnTo>
                    <a:pt x="263" y="341"/>
                  </a:lnTo>
                  <a:lnTo>
                    <a:pt x="263" y="307"/>
                  </a:lnTo>
                  <a:lnTo>
                    <a:pt x="268" y="307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8"/>
                  </a:lnTo>
                  <a:lnTo>
                    <a:pt x="269" y="354"/>
                  </a:lnTo>
                  <a:lnTo>
                    <a:pt x="272" y="362"/>
                  </a:lnTo>
                  <a:lnTo>
                    <a:pt x="274" y="368"/>
                  </a:lnTo>
                  <a:lnTo>
                    <a:pt x="278" y="375"/>
                  </a:lnTo>
                  <a:lnTo>
                    <a:pt x="282" y="380"/>
                  </a:lnTo>
                  <a:lnTo>
                    <a:pt x="289" y="386"/>
                  </a:lnTo>
                  <a:lnTo>
                    <a:pt x="296" y="391"/>
                  </a:lnTo>
                  <a:lnTo>
                    <a:pt x="296" y="391"/>
                  </a:lnTo>
                  <a:close/>
                  <a:moveTo>
                    <a:pt x="268" y="203"/>
                  </a:moveTo>
                  <a:lnTo>
                    <a:pt x="263" y="203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66" y="53"/>
                  </a:lnTo>
                  <a:lnTo>
                    <a:pt x="266" y="53"/>
                  </a:lnTo>
                  <a:lnTo>
                    <a:pt x="268" y="53"/>
                  </a:lnTo>
                  <a:lnTo>
                    <a:pt x="268" y="203"/>
                  </a:lnTo>
                  <a:close/>
                  <a:moveTo>
                    <a:pt x="512" y="294"/>
                  </a:moveTo>
                  <a:lnTo>
                    <a:pt x="364" y="294"/>
                  </a:lnTo>
                  <a:lnTo>
                    <a:pt x="439" y="114"/>
                  </a:lnTo>
                  <a:lnTo>
                    <a:pt x="512" y="294"/>
                  </a:lnTo>
                  <a:close/>
                  <a:moveTo>
                    <a:pt x="480" y="325"/>
                  </a:moveTo>
                  <a:lnTo>
                    <a:pt x="397" y="325"/>
                  </a:lnTo>
                  <a:lnTo>
                    <a:pt x="397" y="325"/>
                  </a:lnTo>
                  <a:lnTo>
                    <a:pt x="387" y="322"/>
                  </a:lnTo>
                  <a:lnTo>
                    <a:pt x="380" y="318"/>
                  </a:lnTo>
                  <a:lnTo>
                    <a:pt x="372" y="313"/>
                  </a:lnTo>
                  <a:lnTo>
                    <a:pt x="367" y="308"/>
                  </a:lnTo>
                  <a:lnTo>
                    <a:pt x="511" y="308"/>
                  </a:lnTo>
                  <a:lnTo>
                    <a:pt x="511" y="308"/>
                  </a:lnTo>
                  <a:lnTo>
                    <a:pt x="505" y="313"/>
                  </a:lnTo>
                  <a:lnTo>
                    <a:pt x="497" y="318"/>
                  </a:lnTo>
                  <a:lnTo>
                    <a:pt x="490" y="322"/>
                  </a:lnTo>
                  <a:lnTo>
                    <a:pt x="480" y="325"/>
                  </a:lnTo>
                  <a:lnTo>
                    <a:pt x="480" y="325"/>
                  </a:lnTo>
                  <a:close/>
                </a:path>
              </a:pathLst>
            </a:custGeom>
            <a:solidFill>
              <a:srgbClr val="4BD7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50000"/>
                </a:lnSpc>
              </a:pPr>
              <a:endParaRPr lang="ko-KR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5856378" y="1097058"/>
            <a:ext cx="4673688" cy="965481"/>
            <a:chOff x="5856378" y="1097058"/>
            <a:chExt cx="4673688" cy="965481"/>
          </a:xfrm>
        </p:grpSpPr>
        <p:grpSp>
          <p:nvGrpSpPr>
            <p:cNvPr id="97" name="Group 55"/>
            <p:cNvGrpSpPr/>
            <p:nvPr/>
          </p:nvGrpSpPr>
          <p:grpSpPr>
            <a:xfrm>
              <a:off x="5856378" y="1457318"/>
              <a:ext cx="403040" cy="381555"/>
              <a:chOff x="2835275" y="3127375"/>
              <a:chExt cx="744538" cy="704850"/>
            </a:xfrm>
            <a:solidFill>
              <a:srgbClr val="4BD7FF"/>
            </a:solidFill>
          </p:grpSpPr>
          <p:sp>
            <p:nvSpPr>
              <p:cNvPr id="101" name="Freeform 56"/>
              <p:cNvSpPr>
                <a:spLocks noEditPoints="1"/>
              </p:cNvSpPr>
              <p:nvPr/>
            </p:nvSpPr>
            <p:spPr bwMode="auto">
              <a:xfrm>
                <a:off x="2835275" y="3324225"/>
                <a:ext cx="504825" cy="508000"/>
              </a:xfrm>
              <a:custGeom>
                <a:avLst/>
                <a:gdLst>
                  <a:gd name="T0" fmla="*/ 284 w 318"/>
                  <a:gd name="T1" fmla="*/ 55 h 320"/>
                  <a:gd name="T2" fmla="*/ 253 w 318"/>
                  <a:gd name="T3" fmla="*/ 61 h 320"/>
                  <a:gd name="T4" fmla="*/ 195 w 318"/>
                  <a:gd name="T5" fmla="*/ 28 h 320"/>
                  <a:gd name="T6" fmla="*/ 185 w 318"/>
                  <a:gd name="T7" fmla="*/ 0 h 320"/>
                  <a:gd name="T8" fmla="*/ 125 w 318"/>
                  <a:gd name="T9" fmla="*/ 27 h 320"/>
                  <a:gd name="T10" fmla="*/ 55 w 318"/>
                  <a:gd name="T11" fmla="*/ 36 h 320"/>
                  <a:gd name="T12" fmla="*/ 57 w 318"/>
                  <a:gd name="T13" fmla="*/ 66 h 320"/>
                  <a:gd name="T14" fmla="*/ 25 w 318"/>
                  <a:gd name="T15" fmla="*/ 120 h 320"/>
                  <a:gd name="T16" fmla="*/ 0 w 318"/>
                  <a:gd name="T17" fmla="*/ 135 h 320"/>
                  <a:gd name="T18" fmla="*/ 20 w 318"/>
                  <a:gd name="T19" fmla="*/ 192 h 320"/>
                  <a:gd name="T20" fmla="*/ 35 w 318"/>
                  <a:gd name="T21" fmla="*/ 264 h 320"/>
                  <a:gd name="T22" fmla="*/ 64 w 318"/>
                  <a:gd name="T23" fmla="*/ 268 h 320"/>
                  <a:gd name="T24" fmla="*/ 116 w 318"/>
                  <a:gd name="T25" fmla="*/ 298 h 320"/>
                  <a:gd name="T26" fmla="*/ 135 w 318"/>
                  <a:gd name="T27" fmla="*/ 320 h 320"/>
                  <a:gd name="T28" fmla="*/ 192 w 318"/>
                  <a:gd name="T29" fmla="*/ 300 h 320"/>
                  <a:gd name="T30" fmla="*/ 263 w 318"/>
                  <a:gd name="T31" fmla="*/ 284 h 320"/>
                  <a:gd name="T32" fmla="*/ 264 w 318"/>
                  <a:gd name="T33" fmla="*/ 255 h 320"/>
                  <a:gd name="T34" fmla="*/ 294 w 318"/>
                  <a:gd name="T35" fmla="*/ 199 h 320"/>
                  <a:gd name="T36" fmla="*/ 318 w 318"/>
                  <a:gd name="T37" fmla="*/ 185 h 320"/>
                  <a:gd name="T38" fmla="*/ 293 w 318"/>
                  <a:gd name="T39" fmla="*/ 126 h 320"/>
                  <a:gd name="T40" fmla="*/ 304 w 318"/>
                  <a:gd name="T41" fmla="*/ 173 h 320"/>
                  <a:gd name="T42" fmla="*/ 283 w 318"/>
                  <a:gd name="T43" fmla="*/ 183 h 320"/>
                  <a:gd name="T44" fmla="*/ 294 w 318"/>
                  <a:gd name="T45" fmla="*/ 218 h 320"/>
                  <a:gd name="T46" fmla="*/ 257 w 318"/>
                  <a:gd name="T47" fmla="*/ 242 h 320"/>
                  <a:gd name="T48" fmla="*/ 244 w 318"/>
                  <a:gd name="T49" fmla="*/ 256 h 320"/>
                  <a:gd name="T50" fmla="*/ 220 w 318"/>
                  <a:gd name="T51" fmla="*/ 293 h 320"/>
                  <a:gd name="T52" fmla="*/ 204 w 318"/>
                  <a:gd name="T53" fmla="*/ 281 h 320"/>
                  <a:gd name="T54" fmla="*/ 180 w 318"/>
                  <a:gd name="T55" fmla="*/ 288 h 320"/>
                  <a:gd name="T56" fmla="*/ 142 w 318"/>
                  <a:gd name="T57" fmla="*/ 290 h 320"/>
                  <a:gd name="T58" fmla="*/ 127 w 318"/>
                  <a:gd name="T59" fmla="*/ 286 h 320"/>
                  <a:gd name="T60" fmla="*/ 101 w 318"/>
                  <a:gd name="T61" fmla="*/ 294 h 320"/>
                  <a:gd name="T62" fmla="*/ 77 w 318"/>
                  <a:gd name="T63" fmla="*/ 260 h 320"/>
                  <a:gd name="T64" fmla="*/ 61 w 318"/>
                  <a:gd name="T65" fmla="*/ 245 h 320"/>
                  <a:gd name="T66" fmla="*/ 27 w 318"/>
                  <a:gd name="T67" fmla="*/ 220 h 320"/>
                  <a:gd name="T68" fmla="*/ 38 w 318"/>
                  <a:gd name="T69" fmla="*/ 204 h 320"/>
                  <a:gd name="T70" fmla="*/ 32 w 318"/>
                  <a:gd name="T71" fmla="*/ 180 h 320"/>
                  <a:gd name="T72" fmla="*/ 33 w 318"/>
                  <a:gd name="T73" fmla="*/ 143 h 320"/>
                  <a:gd name="T74" fmla="*/ 37 w 318"/>
                  <a:gd name="T75" fmla="*/ 129 h 320"/>
                  <a:gd name="T76" fmla="*/ 25 w 318"/>
                  <a:gd name="T77" fmla="*/ 102 h 320"/>
                  <a:gd name="T78" fmla="*/ 65 w 318"/>
                  <a:gd name="T79" fmla="*/ 79 h 320"/>
                  <a:gd name="T80" fmla="*/ 80 w 318"/>
                  <a:gd name="T81" fmla="*/ 65 h 320"/>
                  <a:gd name="T82" fmla="*/ 114 w 318"/>
                  <a:gd name="T83" fmla="*/ 45 h 320"/>
                  <a:gd name="T84" fmla="*/ 133 w 318"/>
                  <a:gd name="T85" fmla="*/ 40 h 320"/>
                  <a:gd name="T86" fmla="*/ 173 w 318"/>
                  <a:gd name="T87" fmla="*/ 14 h 320"/>
                  <a:gd name="T88" fmla="*/ 182 w 318"/>
                  <a:gd name="T89" fmla="*/ 40 h 320"/>
                  <a:gd name="T90" fmla="*/ 218 w 318"/>
                  <a:gd name="T91" fmla="*/ 25 h 320"/>
                  <a:gd name="T92" fmla="*/ 240 w 318"/>
                  <a:gd name="T93" fmla="*/ 68 h 320"/>
                  <a:gd name="T94" fmla="*/ 253 w 318"/>
                  <a:gd name="T95" fmla="*/ 80 h 320"/>
                  <a:gd name="T96" fmla="*/ 274 w 318"/>
                  <a:gd name="T97" fmla="*/ 115 h 320"/>
                  <a:gd name="T98" fmla="*/ 281 w 318"/>
                  <a:gd name="T99" fmla="*/ 134 h 320"/>
                  <a:gd name="T100" fmla="*/ 304 w 318"/>
                  <a:gd name="T101" fmla="*/ 17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8" h="320">
                    <a:moveTo>
                      <a:pt x="290" y="119"/>
                    </a:moveTo>
                    <a:lnTo>
                      <a:pt x="310" y="102"/>
                    </a:lnTo>
                    <a:lnTo>
                      <a:pt x="284" y="55"/>
                    </a:lnTo>
                    <a:lnTo>
                      <a:pt x="257" y="64"/>
                    </a:lnTo>
                    <a:lnTo>
                      <a:pt x="257" y="64"/>
                    </a:lnTo>
                    <a:lnTo>
                      <a:pt x="253" y="61"/>
                    </a:lnTo>
                    <a:lnTo>
                      <a:pt x="260" y="34"/>
                    </a:lnTo>
                    <a:lnTo>
                      <a:pt x="215" y="8"/>
                    </a:lnTo>
                    <a:lnTo>
                      <a:pt x="195" y="28"/>
                    </a:lnTo>
                    <a:lnTo>
                      <a:pt x="195" y="28"/>
                    </a:lnTo>
                    <a:lnTo>
                      <a:pt x="190" y="27"/>
                    </a:lnTo>
                    <a:lnTo>
                      <a:pt x="185" y="0"/>
                    </a:lnTo>
                    <a:lnTo>
                      <a:pt x="131" y="0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19" y="29"/>
                    </a:lnTo>
                    <a:lnTo>
                      <a:pt x="101" y="9"/>
                    </a:lnTo>
                    <a:lnTo>
                      <a:pt x="55" y="36"/>
                    </a:lnTo>
                    <a:lnTo>
                      <a:pt x="62" y="61"/>
                    </a:lnTo>
                    <a:lnTo>
                      <a:pt x="62" y="61"/>
                    </a:lnTo>
                    <a:lnTo>
                      <a:pt x="57" y="66"/>
                    </a:lnTo>
                    <a:lnTo>
                      <a:pt x="33" y="58"/>
                    </a:lnTo>
                    <a:lnTo>
                      <a:pt x="7" y="105"/>
                    </a:lnTo>
                    <a:lnTo>
                      <a:pt x="25" y="120"/>
                    </a:lnTo>
                    <a:lnTo>
                      <a:pt x="25" y="120"/>
                    </a:lnTo>
                    <a:lnTo>
                      <a:pt x="21" y="131"/>
                    </a:lnTo>
                    <a:lnTo>
                      <a:pt x="0" y="135"/>
                    </a:lnTo>
                    <a:lnTo>
                      <a:pt x="0" y="188"/>
                    </a:lnTo>
                    <a:lnTo>
                      <a:pt x="20" y="192"/>
                    </a:lnTo>
                    <a:lnTo>
                      <a:pt x="20" y="192"/>
                    </a:lnTo>
                    <a:lnTo>
                      <a:pt x="24" y="205"/>
                    </a:lnTo>
                    <a:lnTo>
                      <a:pt x="8" y="218"/>
                    </a:lnTo>
                    <a:lnTo>
                      <a:pt x="35" y="264"/>
                    </a:lnTo>
                    <a:lnTo>
                      <a:pt x="54" y="258"/>
                    </a:lnTo>
                    <a:lnTo>
                      <a:pt x="54" y="258"/>
                    </a:lnTo>
                    <a:lnTo>
                      <a:pt x="64" y="268"/>
                    </a:lnTo>
                    <a:lnTo>
                      <a:pt x="58" y="285"/>
                    </a:lnTo>
                    <a:lnTo>
                      <a:pt x="104" y="312"/>
                    </a:lnTo>
                    <a:lnTo>
                      <a:pt x="116" y="298"/>
                    </a:lnTo>
                    <a:lnTo>
                      <a:pt x="116" y="298"/>
                    </a:lnTo>
                    <a:lnTo>
                      <a:pt x="131" y="301"/>
                    </a:lnTo>
                    <a:lnTo>
                      <a:pt x="135" y="320"/>
                    </a:lnTo>
                    <a:lnTo>
                      <a:pt x="188" y="320"/>
                    </a:lnTo>
                    <a:lnTo>
                      <a:pt x="192" y="300"/>
                    </a:lnTo>
                    <a:lnTo>
                      <a:pt x="192" y="300"/>
                    </a:lnTo>
                    <a:lnTo>
                      <a:pt x="205" y="296"/>
                    </a:lnTo>
                    <a:lnTo>
                      <a:pt x="218" y="310"/>
                    </a:lnTo>
                    <a:lnTo>
                      <a:pt x="263" y="284"/>
                    </a:lnTo>
                    <a:lnTo>
                      <a:pt x="257" y="264"/>
                    </a:lnTo>
                    <a:lnTo>
                      <a:pt x="257" y="264"/>
                    </a:lnTo>
                    <a:lnTo>
                      <a:pt x="264" y="255"/>
                    </a:lnTo>
                    <a:lnTo>
                      <a:pt x="285" y="261"/>
                    </a:lnTo>
                    <a:lnTo>
                      <a:pt x="312" y="215"/>
                    </a:lnTo>
                    <a:lnTo>
                      <a:pt x="294" y="199"/>
                    </a:lnTo>
                    <a:lnTo>
                      <a:pt x="294" y="199"/>
                    </a:lnTo>
                    <a:lnTo>
                      <a:pt x="296" y="190"/>
                    </a:lnTo>
                    <a:lnTo>
                      <a:pt x="318" y="185"/>
                    </a:lnTo>
                    <a:lnTo>
                      <a:pt x="318" y="132"/>
                    </a:lnTo>
                    <a:lnTo>
                      <a:pt x="293" y="126"/>
                    </a:lnTo>
                    <a:lnTo>
                      <a:pt x="293" y="126"/>
                    </a:lnTo>
                    <a:lnTo>
                      <a:pt x="290" y="119"/>
                    </a:lnTo>
                    <a:lnTo>
                      <a:pt x="290" y="119"/>
                    </a:lnTo>
                    <a:close/>
                    <a:moveTo>
                      <a:pt x="304" y="173"/>
                    </a:moveTo>
                    <a:lnTo>
                      <a:pt x="283" y="178"/>
                    </a:lnTo>
                    <a:lnTo>
                      <a:pt x="283" y="183"/>
                    </a:lnTo>
                    <a:lnTo>
                      <a:pt x="283" y="183"/>
                    </a:lnTo>
                    <a:lnTo>
                      <a:pt x="278" y="199"/>
                    </a:lnTo>
                    <a:lnTo>
                      <a:pt x="277" y="203"/>
                    </a:lnTo>
                    <a:lnTo>
                      <a:pt x="294" y="218"/>
                    </a:lnTo>
                    <a:lnTo>
                      <a:pt x="278" y="244"/>
                    </a:lnTo>
                    <a:lnTo>
                      <a:pt x="260" y="238"/>
                    </a:lnTo>
                    <a:lnTo>
                      <a:pt x="257" y="242"/>
                    </a:lnTo>
                    <a:lnTo>
                      <a:pt x="257" y="242"/>
                    </a:lnTo>
                    <a:lnTo>
                      <a:pt x="250" y="250"/>
                    </a:lnTo>
                    <a:lnTo>
                      <a:pt x="244" y="256"/>
                    </a:lnTo>
                    <a:lnTo>
                      <a:pt x="241" y="259"/>
                    </a:lnTo>
                    <a:lnTo>
                      <a:pt x="246" y="278"/>
                    </a:lnTo>
                    <a:lnTo>
                      <a:pt x="220" y="293"/>
                    </a:lnTo>
                    <a:lnTo>
                      <a:pt x="208" y="280"/>
                    </a:lnTo>
                    <a:lnTo>
                      <a:pt x="204" y="281"/>
                    </a:lnTo>
                    <a:lnTo>
                      <a:pt x="204" y="281"/>
                    </a:lnTo>
                    <a:lnTo>
                      <a:pt x="194" y="285"/>
                    </a:lnTo>
                    <a:lnTo>
                      <a:pt x="185" y="287"/>
                    </a:lnTo>
                    <a:lnTo>
                      <a:pt x="180" y="288"/>
                    </a:lnTo>
                    <a:lnTo>
                      <a:pt x="176" y="306"/>
                    </a:lnTo>
                    <a:lnTo>
                      <a:pt x="146" y="306"/>
                    </a:lnTo>
                    <a:lnTo>
                      <a:pt x="142" y="290"/>
                    </a:lnTo>
                    <a:lnTo>
                      <a:pt x="138" y="288"/>
                    </a:lnTo>
                    <a:lnTo>
                      <a:pt x="138" y="288"/>
                    </a:lnTo>
                    <a:lnTo>
                      <a:pt x="127" y="286"/>
                    </a:lnTo>
                    <a:lnTo>
                      <a:pt x="116" y="283"/>
                    </a:lnTo>
                    <a:lnTo>
                      <a:pt x="112" y="282"/>
                    </a:lnTo>
                    <a:lnTo>
                      <a:pt x="101" y="294"/>
                    </a:lnTo>
                    <a:lnTo>
                      <a:pt x="74" y="279"/>
                    </a:lnTo>
                    <a:lnTo>
                      <a:pt x="80" y="264"/>
                    </a:lnTo>
                    <a:lnTo>
                      <a:pt x="77" y="260"/>
                    </a:lnTo>
                    <a:lnTo>
                      <a:pt x="77" y="260"/>
                    </a:lnTo>
                    <a:lnTo>
                      <a:pt x="68" y="253"/>
                    </a:lnTo>
                    <a:lnTo>
                      <a:pt x="61" y="245"/>
                    </a:lnTo>
                    <a:lnTo>
                      <a:pt x="58" y="242"/>
                    </a:lnTo>
                    <a:lnTo>
                      <a:pt x="42" y="247"/>
                    </a:lnTo>
                    <a:lnTo>
                      <a:pt x="27" y="220"/>
                    </a:lnTo>
                    <a:lnTo>
                      <a:pt x="40" y="210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5" y="196"/>
                    </a:lnTo>
                    <a:lnTo>
                      <a:pt x="33" y="185"/>
                    </a:lnTo>
                    <a:lnTo>
                      <a:pt x="32" y="180"/>
                    </a:lnTo>
                    <a:lnTo>
                      <a:pt x="14" y="176"/>
                    </a:lnTo>
                    <a:lnTo>
                      <a:pt x="14" y="146"/>
                    </a:lnTo>
                    <a:lnTo>
                      <a:pt x="33" y="143"/>
                    </a:lnTo>
                    <a:lnTo>
                      <a:pt x="34" y="137"/>
                    </a:lnTo>
                    <a:lnTo>
                      <a:pt x="34" y="137"/>
                    </a:lnTo>
                    <a:lnTo>
                      <a:pt x="37" y="129"/>
                    </a:lnTo>
                    <a:lnTo>
                      <a:pt x="39" y="120"/>
                    </a:lnTo>
                    <a:lnTo>
                      <a:pt x="41" y="116"/>
                    </a:lnTo>
                    <a:lnTo>
                      <a:pt x="25" y="102"/>
                    </a:lnTo>
                    <a:lnTo>
                      <a:pt x="40" y="76"/>
                    </a:lnTo>
                    <a:lnTo>
                      <a:pt x="61" y="82"/>
                    </a:lnTo>
                    <a:lnTo>
                      <a:pt x="65" y="79"/>
                    </a:lnTo>
                    <a:lnTo>
                      <a:pt x="65" y="79"/>
                    </a:lnTo>
                    <a:lnTo>
                      <a:pt x="75" y="68"/>
                    </a:lnTo>
                    <a:lnTo>
                      <a:pt x="80" y="65"/>
                    </a:lnTo>
                    <a:lnTo>
                      <a:pt x="72" y="42"/>
                    </a:lnTo>
                    <a:lnTo>
                      <a:pt x="98" y="27"/>
                    </a:lnTo>
                    <a:lnTo>
                      <a:pt x="114" y="45"/>
                    </a:lnTo>
                    <a:lnTo>
                      <a:pt x="119" y="43"/>
                    </a:lnTo>
                    <a:lnTo>
                      <a:pt x="119" y="43"/>
                    </a:lnTo>
                    <a:lnTo>
                      <a:pt x="133" y="40"/>
                    </a:lnTo>
                    <a:lnTo>
                      <a:pt x="137" y="39"/>
                    </a:lnTo>
                    <a:lnTo>
                      <a:pt x="142" y="14"/>
                    </a:lnTo>
                    <a:lnTo>
                      <a:pt x="173" y="14"/>
                    </a:lnTo>
                    <a:lnTo>
                      <a:pt x="178" y="39"/>
                    </a:lnTo>
                    <a:lnTo>
                      <a:pt x="182" y="40"/>
                    </a:lnTo>
                    <a:lnTo>
                      <a:pt x="182" y="40"/>
                    </a:lnTo>
                    <a:lnTo>
                      <a:pt x="195" y="43"/>
                    </a:lnTo>
                    <a:lnTo>
                      <a:pt x="200" y="44"/>
                    </a:lnTo>
                    <a:lnTo>
                      <a:pt x="218" y="25"/>
                    </a:lnTo>
                    <a:lnTo>
                      <a:pt x="244" y="40"/>
                    </a:lnTo>
                    <a:lnTo>
                      <a:pt x="236" y="65"/>
                    </a:lnTo>
                    <a:lnTo>
                      <a:pt x="240" y="68"/>
                    </a:lnTo>
                    <a:lnTo>
                      <a:pt x="240" y="68"/>
                    </a:lnTo>
                    <a:lnTo>
                      <a:pt x="249" y="77"/>
                    </a:lnTo>
                    <a:lnTo>
                      <a:pt x="253" y="80"/>
                    </a:lnTo>
                    <a:lnTo>
                      <a:pt x="277" y="72"/>
                    </a:lnTo>
                    <a:lnTo>
                      <a:pt x="293" y="98"/>
                    </a:lnTo>
                    <a:lnTo>
                      <a:pt x="274" y="115"/>
                    </a:lnTo>
                    <a:lnTo>
                      <a:pt x="276" y="119"/>
                    </a:lnTo>
                    <a:lnTo>
                      <a:pt x="276" y="119"/>
                    </a:lnTo>
                    <a:lnTo>
                      <a:pt x="281" y="134"/>
                    </a:lnTo>
                    <a:lnTo>
                      <a:pt x="282" y="138"/>
                    </a:lnTo>
                    <a:lnTo>
                      <a:pt x="304" y="143"/>
                    </a:lnTo>
                    <a:lnTo>
                      <a:pt x="304" y="1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Freeform 57"/>
              <p:cNvSpPr>
                <a:spLocks noEditPoints="1"/>
              </p:cNvSpPr>
              <p:nvPr/>
            </p:nvSpPr>
            <p:spPr bwMode="auto">
              <a:xfrm>
                <a:off x="2963863" y="3462338"/>
                <a:ext cx="242888" cy="244475"/>
              </a:xfrm>
              <a:custGeom>
                <a:avLst/>
                <a:gdLst>
                  <a:gd name="T0" fmla="*/ 77 w 153"/>
                  <a:gd name="T1" fmla="*/ 0 h 154"/>
                  <a:gd name="T2" fmla="*/ 61 w 153"/>
                  <a:gd name="T3" fmla="*/ 2 h 154"/>
                  <a:gd name="T4" fmla="*/ 46 w 153"/>
                  <a:gd name="T5" fmla="*/ 6 h 154"/>
                  <a:gd name="T6" fmla="*/ 33 w 153"/>
                  <a:gd name="T7" fmla="*/ 14 h 154"/>
                  <a:gd name="T8" fmla="*/ 23 w 153"/>
                  <a:gd name="T9" fmla="*/ 22 h 154"/>
                  <a:gd name="T10" fmla="*/ 13 w 153"/>
                  <a:gd name="T11" fmla="*/ 34 h 154"/>
                  <a:gd name="T12" fmla="*/ 5 w 153"/>
                  <a:gd name="T13" fmla="*/ 47 h 154"/>
                  <a:gd name="T14" fmla="*/ 1 w 153"/>
                  <a:gd name="T15" fmla="*/ 61 h 154"/>
                  <a:gd name="T16" fmla="*/ 0 w 153"/>
                  <a:gd name="T17" fmla="*/ 77 h 154"/>
                  <a:gd name="T18" fmla="*/ 0 w 153"/>
                  <a:gd name="T19" fmla="*/ 85 h 154"/>
                  <a:gd name="T20" fmla="*/ 3 w 153"/>
                  <a:gd name="T21" fmla="*/ 100 h 154"/>
                  <a:gd name="T22" fmla="*/ 8 w 153"/>
                  <a:gd name="T23" fmla="*/ 114 h 154"/>
                  <a:gd name="T24" fmla="*/ 17 w 153"/>
                  <a:gd name="T25" fmla="*/ 126 h 154"/>
                  <a:gd name="T26" fmla="*/ 28 w 153"/>
                  <a:gd name="T27" fmla="*/ 137 h 154"/>
                  <a:gd name="T28" fmla="*/ 40 w 153"/>
                  <a:gd name="T29" fmla="*/ 144 h 154"/>
                  <a:gd name="T30" fmla="*/ 54 w 153"/>
                  <a:gd name="T31" fmla="*/ 151 h 154"/>
                  <a:gd name="T32" fmla="*/ 69 w 153"/>
                  <a:gd name="T33" fmla="*/ 154 h 154"/>
                  <a:gd name="T34" fmla="*/ 77 w 153"/>
                  <a:gd name="T35" fmla="*/ 154 h 154"/>
                  <a:gd name="T36" fmla="*/ 92 w 153"/>
                  <a:gd name="T37" fmla="*/ 153 h 154"/>
                  <a:gd name="T38" fmla="*/ 107 w 153"/>
                  <a:gd name="T39" fmla="*/ 147 h 154"/>
                  <a:gd name="T40" fmla="*/ 120 w 153"/>
                  <a:gd name="T41" fmla="*/ 141 h 154"/>
                  <a:gd name="T42" fmla="*/ 132 w 153"/>
                  <a:gd name="T43" fmla="*/ 131 h 154"/>
                  <a:gd name="T44" fmla="*/ 140 w 153"/>
                  <a:gd name="T45" fmla="*/ 120 h 154"/>
                  <a:gd name="T46" fmla="*/ 148 w 153"/>
                  <a:gd name="T47" fmla="*/ 106 h 154"/>
                  <a:gd name="T48" fmla="*/ 152 w 153"/>
                  <a:gd name="T49" fmla="*/ 92 h 154"/>
                  <a:gd name="T50" fmla="*/ 153 w 153"/>
                  <a:gd name="T51" fmla="*/ 77 h 154"/>
                  <a:gd name="T52" fmla="*/ 153 w 153"/>
                  <a:gd name="T53" fmla="*/ 69 h 154"/>
                  <a:gd name="T54" fmla="*/ 150 w 153"/>
                  <a:gd name="T55" fmla="*/ 55 h 154"/>
                  <a:gd name="T56" fmla="*/ 145 w 153"/>
                  <a:gd name="T57" fmla="*/ 41 h 154"/>
                  <a:gd name="T58" fmla="*/ 136 w 153"/>
                  <a:gd name="T59" fmla="*/ 28 h 154"/>
                  <a:gd name="T60" fmla="*/ 125 w 153"/>
                  <a:gd name="T61" fmla="*/ 18 h 154"/>
                  <a:gd name="T62" fmla="*/ 113 w 153"/>
                  <a:gd name="T63" fmla="*/ 9 h 154"/>
                  <a:gd name="T64" fmla="*/ 99 w 153"/>
                  <a:gd name="T65" fmla="*/ 4 h 154"/>
                  <a:gd name="T66" fmla="*/ 84 w 153"/>
                  <a:gd name="T67" fmla="*/ 1 h 154"/>
                  <a:gd name="T68" fmla="*/ 77 w 153"/>
                  <a:gd name="T69" fmla="*/ 0 h 154"/>
                  <a:gd name="T70" fmla="*/ 77 w 153"/>
                  <a:gd name="T71" fmla="*/ 140 h 154"/>
                  <a:gd name="T72" fmla="*/ 64 w 153"/>
                  <a:gd name="T73" fmla="*/ 139 h 154"/>
                  <a:gd name="T74" fmla="*/ 42 w 153"/>
                  <a:gd name="T75" fmla="*/ 129 h 154"/>
                  <a:gd name="T76" fmla="*/ 25 w 153"/>
                  <a:gd name="T77" fmla="*/ 112 h 154"/>
                  <a:gd name="T78" fmla="*/ 15 w 153"/>
                  <a:gd name="T79" fmla="*/ 89 h 154"/>
                  <a:gd name="T80" fmla="*/ 14 w 153"/>
                  <a:gd name="T81" fmla="*/ 77 h 154"/>
                  <a:gd name="T82" fmla="*/ 14 w 153"/>
                  <a:gd name="T83" fmla="*/ 71 h 154"/>
                  <a:gd name="T84" fmla="*/ 18 w 153"/>
                  <a:gd name="T85" fmla="*/ 52 h 154"/>
                  <a:gd name="T86" fmla="*/ 32 w 153"/>
                  <a:gd name="T87" fmla="*/ 33 h 154"/>
                  <a:gd name="T88" fmla="*/ 52 w 153"/>
                  <a:gd name="T89" fmla="*/ 19 h 154"/>
                  <a:gd name="T90" fmla="*/ 70 w 153"/>
                  <a:gd name="T91" fmla="*/ 15 h 154"/>
                  <a:gd name="T92" fmla="*/ 77 w 153"/>
                  <a:gd name="T93" fmla="*/ 14 h 154"/>
                  <a:gd name="T94" fmla="*/ 89 w 153"/>
                  <a:gd name="T95" fmla="*/ 16 h 154"/>
                  <a:gd name="T96" fmla="*/ 112 w 153"/>
                  <a:gd name="T97" fmla="*/ 24 h 154"/>
                  <a:gd name="T98" fmla="*/ 128 w 153"/>
                  <a:gd name="T99" fmla="*/ 42 h 154"/>
                  <a:gd name="T100" fmla="*/ 138 w 153"/>
                  <a:gd name="T101" fmla="*/ 64 h 154"/>
                  <a:gd name="T102" fmla="*/ 139 w 153"/>
                  <a:gd name="T103" fmla="*/ 77 h 154"/>
                  <a:gd name="T104" fmla="*/ 139 w 153"/>
                  <a:gd name="T105" fmla="*/ 84 h 154"/>
                  <a:gd name="T106" fmla="*/ 135 w 153"/>
                  <a:gd name="T107" fmla="*/ 101 h 154"/>
                  <a:gd name="T108" fmla="*/ 121 w 153"/>
                  <a:gd name="T109" fmla="*/ 122 h 154"/>
                  <a:gd name="T110" fmla="*/ 101 w 153"/>
                  <a:gd name="T111" fmla="*/ 135 h 154"/>
                  <a:gd name="T112" fmla="*/ 83 w 153"/>
                  <a:gd name="T113" fmla="*/ 140 h 154"/>
                  <a:gd name="T114" fmla="*/ 77 w 153"/>
                  <a:gd name="T115" fmla="*/ 14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" h="154">
                    <a:moveTo>
                      <a:pt x="77" y="0"/>
                    </a:moveTo>
                    <a:lnTo>
                      <a:pt x="77" y="0"/>
                    </a:lnTo>
                    <a:lnTo>
                      <a:pt x="69" y="1"/>
                    </a:lnTo>
                    <a:lnTo>
                      <a:pt x="61" y="2"/>
                    </a:lnTo>
                    <a:lnTo>
                      <a:pt x="54" y="4"/>
                    </a:lnTo>
                    <a:lnTo>
                      <a:pt x="46" y="6"/>
                    </a:lnTo>
                    <a:lnTo>
                      <a:pt x="40" y="9"/>
                    </a:lnTo>
                    <a:lnTo>
                      <a:pt x="33" y="14"/>
                    </a:lnTo>
                    <a:lnTo>
                      <a:pt x="28" y="18"/>
                    </a:lnTo>
                    <a:lnTo>
                      <a:pt x="23" y="22"/>
                    </a:lnTo>
                    <a:lnTo>
                      <a:pt x="17" y="28"/>
                    </a:lnTo>
                    <a:lnTo>
                      <a:pt x="13" y="34"/>
                    </a:lnTo>
                    <a:lnTo>
                      <a:pt x="8" y="41"/>
                    </a:lnTo>
                    <a:lnTo>
                      <a:pt x="5" y="47"/>
                    </a:lnTo>
                    <a:lnTo>
                      <a:pt x="3" y="55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5"/>
                    </a:lnTo>
                    <a:lnTo>
                      <a:pt x="1" y="92"/>
                    </a:lnTo>
                    <a:lnTo>
                      <a:pt x="3" y="100"/>
                    </a:lnTo>
                    <a:lnTo>
                      <a:pt x="5" y="106"/>
                    </a:lnTo>
                    <a:lnTo>
                      <a:pt x="8" y="114"/>
                    </a:lnTo>
                    <a:lnTo>
                      <a:pt x="13" y="120"/>
                    </a:lnTo>
                    <a:lnTo>
                      <a:pt x="17" y="126"/>
                    </a:lnTo>
                    <a:lnTo>
                      <a:pt x="23" y="131"/>
                    </a:lnTo>
                    <a:lnTo>
                      <a:pt x="28" y="137"/>
                    </a:lnTo>
                    <a:lnTo>
                      <a:pt x="33" y="141"/>
                    </a:lnTo>
                    <a:lnTo>
                      <a:pt x="40" y="144"/>
                    </a:lnTo>
                    <a:lnTo>
                      <a:pt x="46" y="147"/>
                    </a:lnTo>
                    <a:lnTo>
                      <a:pt x="54" y="151"/>
                    </a:lnTo>
                    <a:lnTo>
                      <a:pt x="61" y="153"/>
                    </a:lnTo>
                    <a:lnTo>
                      <a:pt x="69" y="154"/>
                    </a:lnTo>
                    <a:lnTo>
                      <a:pt x="77" y="154"/>
                    </a:lnTo>
                    <a:lnTo>
                      <a:pt x="77" y="154"/>
                    </a:lnTo>
                    <a:lnTo>
                      <a:pt x="84" y="154"/>
                    </a:lnTo>
                    <a:lnTo>
                      <a:pt x="92" y="153"/>
                    </a:lnTo>
                    <a:lnTo>
                      <a:pt x="99" y="151"/>
                    </a:lnTo>
                    <a:lnTo>
                      <a:pt x="107" y="147"/>
                    </a:lnTo>
                    <a:lnTo>
                      <a:pt x="113" y="144"/>
                    </a:lnTo>
                    <a:lnTo>
                      <a:pt x="120" y="141"/>
                    </a:lnTo>
                    <a:lnTo>
                      <a:pt x="125" y="137"/>
                    </a:lnTo>
                    <a:lnTo>
                      <a:pt x="132" y="131"/>
                    </a:lnTo>
                    <a:lnTo>
                      <a:pt x="136" y="126"/>
                    </a:lnTo>
                    <a:lnTo>
                      <a:pt x="140" y="120"/>
                    </a:lnTo>
                    <a:lnTo>
                      <a:pt x="145" y="114"/>
                    </a:lnTo>
                    <a:lnTo>
                      <a:pt x="148" y="106"/>
                    </a:lnTo>
                    <a:lnTo>
                      <a:pt x="150" y="100"/>
                    </a:lnTo>
                    <a:lnTo>
                      <a:pt x="152" y="92"/>
                    </a:lnTo>
                    <a:lnTo>
                      <a:pt x="153" y="85"/>
                    </a:lnTo>
                    <a:lnTo>
                      <a:pt x="153" y="77"/>
                    </a:lnTo>
                    <a:lnTo>
                      <a:pt x="153" y="77"/>
                    </a:lnTo>
                    <a:lnTo>
                      <a:pt x="153" y="69"/>
                    </a:lnTo>
                    <a:lnTo>
                      <a:pt x="152" y="61"/>
                    </a:lnTo>
                    <a:lnTo>
                      <a:pt x="150" y="55"/>
                    </a:lnTo>
                    <a:lnTo>
                      <a:pt x="148" y="47"/>
                    </a:lnTo>
                    <a:lnTo>
                      <a:pt x="145" y="41"/>
                    </a:lnTo>
                    <a:lnTo>
                      <a:pt x="140" y="34"/>
                    </a:lnTo>
                    <a:lnTo>
                      <a:pt x="136" y="28"/>
                    </a:lnTo>
                    <a:lnTo>
                      <a:pt x="132" y="22"/>
                    </a:lnTo>
                    <a:lnTo>
                      <a:pt x="125" y="18"/>
                    </a:lnTo>
                    <a:lnTo>
                      <a:pt x="120" y="14"/>
                    </a:lnTo>
                    <a:lnTo>
                      <a:pt x="113" y="9"/>
                    </a:lnTo>
                    <a:lnTo>
                      <a:pt x="107" y="6"/>
                    </a:lnTo>
                    <a:lnTo>
                      <a:pt x="99" y="4"/>
                    </a:lnTo>
                    <a:lnTo>
                      <a:pt x="92" y="2"/>
                    </a:lnTo>
                    <a:lnTo>
                      <a:pt x="84" y="1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  <a:moveTo>
                      <a:pt x="77" y="140"/>
                    </a:moveTo>
                    <a:lnTo>
                      <a:pt x="77" y="140"/>
                    </a:lnTo>
                    <a:lnTo>
                      <a:pt x="70" y="140"/>
                    </a:lnTo>
                    <a:lnTo>
                      <a:pt x="64" y="139"/>
                    </a:lnTo>
                    <a:lnTo>
                      <a:pt x="52" y="135"/>
                    </a:lnTo>
                    <a:lnTo>
                      <a:pt x="42" y="129"/>
                    </a:lnTo>
                    <a:lnTo>
                      <a:pt x="32" y="122"/>
                    </a:lnTo>
                    <a:lnTo>
                      <a:pt x="25" y="112"/>
                    </a:lnTo>
                    <a:lnTo>
                      <a:pt x="18" y="101"/>
                    </a:lnTo>
                    <a:lnTo>
                      <a:pt x="15" y="89"/>
                    </a:lnTo>
                    <a:lnTo>
                      <a:pt x="14" y="84"/>
                    </a:lnTo>
                    <a:lnTo>
                      <a:pt x="14" y="77"/>
                    </a:lnTo>
                    <a:lnTo>
                      <a:pt x="14" y="77"/>
                    </a:lnTo>
                    <a:lnTo>
                      <a:pt x="14" y="71"/>
                    </a:lnTo>
                    <a:lnTo>
                      <a:pt x="15" y="64"/>
                    </a:lnTo>
                    <a:lnTo>
                      <a:pt x="18" y="52"/>
                    </a:lnTo>
                    <a:lnTo>
                      <a:pt x="25" y="42"/>
                    </a:lnTo>
                    <a:lnTo>
                      <a:pt x="32" y="33"/>
                    </a:lnTo>
                    <a:lnTo>
                      <a:pt x="42" y="24"/>
                    </a:lnTo>
                    <a:lnTo>
                      <a:pt x="52" y="19"/>
                    </a:lnTo>
                    <a:lnTo>
                      <a:pt x="64" y="16"/>
                    </a:lnTo>
                    <a:lnTo>
                      <a:pt x="70" y="15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83" y="15"/>
                    </a:lnTo>
                    <a:lnTo>
                      <a:pt x="89" y="16"/>
                    </a:lnTo>
                    <a:lnTo>
                      <a:pt x="101" y="19"/>
                    </a:lnTo>
                    <a:lnTo>
                      <a:pt x="112" y="24"/>
                    </a:lnTo>
                    <a:lnTo>
                      <a:pt x="121" y="33"/>
                    </a:lnTo>
                    <a:lnTo>
                      <a:pt x="128" y="42"/>
                    </a:lnTo>
                    <a:lnTo>
                      <a:pt x="135" y="52"/>
                    </a:lnTo>
                    <a:lnTo>
                      <a:pt x="138" y="64"/>
                    </a:lnTo>
                    <a:lnTo>
                      <a:pt x="139" y="71"/>
                    </a:lnTo>
                    <a:lnTo>
                      <a:pt x="139" y="77"/>
                    </a:lnTo>
                    <a:lnTo>
                      <a:pt x="139" y="77"/>
                    </a:lnTo>
                    <a:lnTo>
                      <a:pt x="139" y="84"/>
                    </a:lnTo>
                    <a:lnTo>
                      <a:pt x="138" y="89"/>
                    </a:lnTo>
                    <a:lnTo>
                      <a:pt x="135" y="101"/>
                    </a:lnTo>
                    <a:lnTo>
                      <a:pt x="128" y="112"/>
                    </a:lnTo>
                    <a:lnTo>
                      <a:pt x="121" y="122"/>
                    </a:lnTo>
                    <a:lnTo>
                      <a:pt x="112" y="129"/>
                    </a:lnTo>
                    <a:lnTo>
                      <a:pt x="101" y="135"/>
                    </a:lnTo>
                    <a:lnTo>
                      <a:pt x="89" y="139"/>
                    </a:lnTo>
                    <a:lnTo>
                      <a:pt x="83" y="140"/>
                    </a:lnTo>
                    <a:lnTo>
                      <a:pt x="77" y="140"/>
                    </a:lnTo>
                    <a:lnTo>
                      <a:pt x="77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58"/>
              <p:cNvSpPr>
                <a:spLocks noEditPoints="1"/>
              </p:cNvSpPr>
              <p:nvPr/>
            </p:nvSpPr>
            <p:spPr bwMode="auto">
              <a:xfrm>
                <a:off x="3238500" y="3127375"/>
                <a:ext cx="341313" cy="342900"/>
              </a:xfrm>
              <a:custGeom>
                <a:avLst/>
                <a:gdLst>
                  <a:gd name="T0" fmla="*/ 197 w 215"/>
                  <a:gd name="T1" fmla="*/ 83 h 216"/>
                  <a:gd name="T2" fmla="*/ 209 w 215"/>
                  <a:gd name="T3" fmla="*/ 70 h 216"/>
                  <a:gd name="T4" fmla="*/ 171 w 215"/>
                  <a:gd name="T5" fmla="*/ 42 h 216"/>
                  <a:gd name="T6" fmla="*/ 143 w 215"/>
                  <a:gd name="T7" fmla="*/ 4 h 216"/>
                  <a:gd name="T8" fmla="*/ 129 w 215"/>
                  <a:gd name="T9" fmla="*/ 18 h 216"/>
                  <a:gd name="T10" fmla="*/ 83 w 215"/>
                  <a:gd name="T11" fmla="*/ 18 h 216"/>
                  <a:gd name="T12" fmla="*/ 69 w 215"/>
                  <a:gd name="T13" fmla="*/ 5 h 216"/>
                  <a:gd name="T14" fmla="*/ 41 w 215"/>
                  <a:gd name="T15" fmla="*/ 41 h 216"/>
                  <a:gd name="T16" fmla="*/ 3 w 215"/>
                  <a:gd name="T17" fmla="*/ 71 h 216"/>
                  <a:gd name="T18" fmla="*/ 14 w 215"/>
                  <a:gd name="T19" fmla="*/ 86 h 216"/>
                  <a:gd name="T20" fmla="*/ 13 w 215"/>
                  <a:gd name="T21" fmla="*/ 132 h 216"/>
                  <a:gd name="T22" fmla="*/ 4 w 215"/>
                  <a:gd name="T23" fmla="*/ 146 h 216"/>
                  <a:gd name="T24" fmla="*/ 36 w 215"/>
                  <a:gd name="T25" fmla="*/ 175 h 216"/>
                  <a:gd name="T26" fmla="*/ 71 w 215"/>
                  <a:gd name="T27" fmla="*/ 212 h 216"/>
                  <a:gd name="T28" fmla="*/ 86 w 215"/>
                  <a:gd name="T29" fmla="*/ 203 h 216"/>
                  <a:gd name="T30" fmla="*/ 130 w 215"/>
                  <a:gd name="T31" fmla="*/ 202 h 216"/>
                  <a:gd name="T32" fmla="*/ 144 w 215"/>
                  <a:gd name="T33" fmla="*/ 211 h 216"/>
                  <a:gd name="T34" fmla="*/ 174 w 215"/>
                  <a:gd name="T35" fmla="*/ 177 h 216"/>
                  <a:gd name="T36" fmla="*/ 210 w 215"/>
                  <a:gd name="T37" fmla="*/ 144 h 216"/>
                  <a:gd name="T38" fmla="*/ 198 w 215"/>
                  <a:gd name="T39" fmla="*/ 130 h 216"/>
                  <a:gd name="T40" fmla="*/ 184 w 215"/>
                  <a:gd name="T41" fmla="*/ 161 h 216"/>
                  <a:gd name="T42" fmla="*/ 169 w 215"/>
                  <a:gd name="T43" fmla="*/ 161 h 216"/>
                  <a:gd name="T44" fmla="*/ 162 w 215"/>
                  <a:gd name="T45" fmla="*/ 185 h 216"/>
                  <a:gd name="T46" fmla="*/ 136 w 215"/>
                  <a:gd name="T47" fmla="*/ 186 h 216"/>
                  <a:gd name="T48" fmla="*/ 118 w 215"/>
                  <a:gd name="T49" fmla="*/ 191 h 216"/>
                  <a:gd name="T50" fmla="*/ 98 w 215"/>
                  <a:gd name="T51" fmla="*/ 191 h 216"/>
                  <a:gd name="T52" fmla="*/ 80 w 215"/>
                  <a:gd name="T53" fmla="*/ 187 h 216"/>
                  <a:gd name="T54" fmla="*/ 54 w 215"/>
                  <a:gd name="T55" fmla="*/ 186 h 216"/>
                  <a:gd name="T56" fmla="*/ 54 w 215"/>
                  <a:gd name="T57" fmla="*/ 173 h 216"/>
                  <a:gd name="T58" fmla="*/ 30 w 215"/>
                  <a:gd name="T59" fmla="*/ 162 h 216"/>
                  <a:gd name="T60" fmla="*/ 29 w 215"/>
                  <a:gd name="T61" fmla="*/ 137 h 216"/>
                  <a:gd name="T62" fmla="*/ 26 w 215"/>
                  <a:gd name="T63" fmla="*/ 120 h 216"/>
                  <a:gd name="T64" fmla="*/ 26 w 215"/>
                  <a:gd name="T65" fmla="*/ 98 h 216"/>
                  <a:gd name="T66" fmla="*/ 30 w 215"/>
                  <a:gd name="T67" fmla="*/ 83 h 216"/>
                  <a:gd name="T68" fmla="*/ 29 w 215"/>
                  <a:gd name="T69" fmla="*/ 55 h 216"/>
                  <a:gd name="T70" fmla="*/ 46 w 215"/>
                  <a:gd name="T71" fmla="*/ 56 h 216"/>
                  <a:gd name="T72" fmla="*/ 53 w 215"/>
                  <a:gd name="T73" fmla="*/ 31 h 216"/>
                  <a:gd name="T74" fmla="*/ 81 w 215"/>
                  <a:gd name="T75" fmla="*/ 33 h 216"/>
                  <a:gd name="T76" fmla="*/ 95 w 215"/>
                  <a:gd name="T77" fmla="*/ 30 h 216"/>
                  <a:gd name="T78" fmla="*/ 117 w 215"/>
                  <a:gd name="T79" fmla="*/ 30 h 216"/>
                  <a:gd name="T80" fmla="*/ 130 w 215"/>
                  <a:gd name="T81" fmla="*/ 33 h 216"/>
                  <a:gd name="T82" fmla="*/ 159 w 215"/>
                  <a:gd name="T83" fmla="*/ 30 h 216"/>
                  <a:gd name="T84" fmla="*/ 158 w 215"/>
                  <a:gd name="T85" fmla="*/ 49 h 216"/>
                  <a:gd name="T86" fmla="*/ 183 w 215"/>
                  <a:gd name="T87" fmla="*/ 53 h 216"/>
                  <a:gd name="T88" fmla="*/ 181 w 215"/>
                  <a:gd name="T89" fmla="*/ 82 h 216"/>
                  <a:gd name="T90" fmla="*/ 185 w 215"/>
                  <a:gd name="T91" fmla="*/ 95 h 216"/>
                  <a:gd name="T92" fmla="*/ 186 w 215"/>
                  <a:gd name="T93" fmla="*/ 118 h 216"/>
                  <a:gd name="T94" fmla="*/ 183 w 215"/>
                  <a:gd name="T95" fmla="*/ 13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5" h="216">
                    <a:moveTo>
                      <a:pt x="215" y="126"/>
                    </a:moveTo>
                    <a:lnTo>
                      <a:pt x="215" y="87"/>
                    </a:lnTo>
                    <a:lnTo>
                      <a:pt x="197" y="83"/>
                    </a:lnTo>
                    <a:lnTo>
                      <a:pt x="197" y="83"/>
                    </a:lnTo>
                    <a:lnTo>
                      <a:pt x="196" y="82"/>
                    </a:lnTo>
                    <a:lnTo>
                      <a:pt x="209" y="70"/>
                    </a:lnTo>
                    <a:lnTo>
                      <a:pt x="190" y="37"/>
                    </a:lnTo>
                    <a:lnTo>
                      <a:pt x="171" y="42"/>
                    </a:lnTo>
                    <a:lnTo>
                      <a:pt x="171" y="42"/>
                    </a:lnTo>
                    <a:lnTo>
                      <a:pt x="171" y="41"/>
                    </a:lnTo>
                    <a:lnTo>
                      <a:pt x="177" y="24"/>
                    </a:lnTo>
                    <a:lnTo>
                      <a:pt x="143" y="4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9" y="18"/>
                    </a:lnTo>
                    <a:lnTo>
                      <a:pt x="125" y="0"/>
                    </a:lnTo>
                    <a:lnTo>
                      <a:pt x="86" y="0"/>
                    </a:lnTo>
                    <a:lnTo>
                      <a:pt x="83" y="18"/>
                    </a:lnTo>
                    <a:lnTo>
                      <a:pt x="83" y="18"/>
                    </a:lnTo>
                    <a:lnTo>
                      <a:pt x="81" y="18"/>
                    </a:lnTo>
                    <a:lnTo>
                      <a:pt x="69" y="5"/>
                    </a:lnTo>
                    <a:lnTo>
                      <a:pt x="35" y="25"/>
                    </a:lnTo>
                    <a:lnTo>
                      <a:pt x="41" y="41"/>
                    </a:lnTo>
                    <a:lnTo>
                      <a:pt x="41" y="41"/>
                    </a:lnTo>
                    <a:lnTo>
                      <a:pt x="39" y="43"/>
                    </a:lnTo>
                    <a:lnTo>
                      <a:pt x="22" y="38"/>
                    </a:lnTo>
                    <a:lnTo>
                      <a:pt x="3" y="71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4" y="86"/>
                    </a:lnTo>
                    <a:lnTo>
                      <a:pt x="0" y="90"/>
                    </a:lnTo>
                    <a:lnTo>
                      <a:pt x="0" y="128"/>
                    </a:lnTo>
                    <a:lnTo>
                      <a:pt x="13" y="132"/>
                    </a:lnTo>
                    <a:lnTo>
                      <a:pt x="13" y="132"/>
                    </a:lnTo>
                    <a:lnTo>
                      <a:pt x="15" y="137"/>
                    </a:lnTo>
                    <a:lnTo>
                      <a:pt x="4" y="146"/>
                    </a:lnTo>
                    <a:lnTo>
                      <a:pt x="23" y="179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41" y="180"/>
                    </a:lnTo>
                    <a:lnTo>
                      <a:pt x="37" y="192"/>
                    </a:lnTo>
                    <a:lnTo>
                      <a:pt x="71" y="212"/>
                    </a:lnTo>
                    <a:lnTo>
                      <a:pt x="80" y="202"/>
                    </a:lnTo>
                    <a:lnTo>
                      <a:pt x="80" y="202"/>
                    </a:lnTo>
                    <a:lnTo>
                      <a:pt x="86" y="203"/>
                    </a:lnTo>
                    <a:lnTo>
                      <a:pt x="88" y="216"/>
                    </a:lnTo>
                    <a:lnTo>
                      <a:pt x="127" y="216"/>
                    </a:lnTo>
                    <a:lnTo>
                      <a:pt x="130" y="202"/>
                    </a:lnTo>
                    <a:lnTo>
                      <a:pt x="130" y="202"/>
                    </a:lnTo>
                    <a:lnTo>
                      <a:pt x="136" y="201"/>
                    </a:lnTo>
                    <a:lnTo>
                      <a:pt x="144" y="211"/>
                    </a:lnTo>
                    <a:lnTo>
                      <a:pt x="179" y="191"/>
                    </a:lnTo>
                    <a:lnTo>
                      <a:pt x="174" y="177"/>
                    </a:lnTo>
                    <a:lnTo>
                      <a:pt x="174" y="177"/>
                    </a:lnTo>
                    <a:lnTo>
                      <a:pt x="177" y="173"/>
                    </a:lnTo>
                    <a:lnTo>
                      <a:pt x="191" y="177"/>
                    </a:lnTo>
                    <a:lnTo>
                      <a:pt x="210" y="144"/>
                    </a:lnTo>
                    <a:lnTo>
                      <a:pt x="198" y="133"/>
                    </a:lnTo>
                    <a:lnTo>
                      <a:pt x="198" y="133"/>
                    </a:lnTo>
                    <a:lnTo>
                      <a:pt x="198" y="130"/>
                    </a:lnTo>
                    <a:lnTo>
                      <a:pt x="215" y="126"/>
                    </a:lnTo>
                    <a:close/>
                    <a:moveTo>
                      <a:pt x="193" y="147"/>
                    </a:moveTo>
                    <a:lnTo>
                      <a:pt x="184" y="161"/>
                    </a:lnTo>
                    <a:lnTo>
                      <a:pt x="172" y="157"/>
                    </a:lnTo>
                    <a:lnTo>
                      <a:pt x="169" y="161"/>
                    </a:lnTo>
                    <a:lnTo>
                      <a:pt x="169" y="161"/>
                    </a:lnTo>
                    <a:lnTo>
                      <a:pt x="161" y="169"/>
                    </a:lnTo>
                    <a:lnTo>
                      <a:pt x="157" y="173"/>
                    </a:lnTo>
                    <a:lnTo>
                      <a:pt x="162" y="185"/>
                    </a:lnTo>
                    <a:lnTo>
                      <a:pt x="148" y="192"/>
                    </a:lnTo>
                    <a:lnTo>
                      <a:pt x="140" y="184"/>
                    </a:lnTo>
                    <a:lnTo>
                      <a:pt x="136" y="186"/>
                    </a:lnTo>
                    <a:lnTo>
                      <a:pt x="136" y="186"/>
                    </a:lnTo>
                    <a:lnTo>
                      <a:pt x="123" y="190"/>
                    </a:lnTo>
                    <a:lnTo>
                      <a:pt x="118" y="191"/>
                    </a:lnTo>
                    <a:lnTo>
                      <a:pt x="116" y="202"/>
                    </a:lnTo>
                    <a:lnTo>
                      <a:pt x="100" y="202"/>
                    </a:lnTo>
                    <a:lnTo>
                      <a:pt x="98" y="191"/>
                    </a:lnTo>
                    <a:lnTo>
                      <a:pt x="93" y="190"/>
                    </a:lnTo>
                    <a:lnTo>
                      <a:pt x="93" y="190"/>
                    </a:lnTo>
                    <a:lnTo>
                      <a:pt x="80" y="187"/>
                    </a:lnTo>
                    <a:lnTo>
                      <a:pt x="75" y="186"/>
                    </a:lnTo>
                    <a:lnTo>
                      <a:pt x="68" y="193"/>
                    </a:lnTo>
                    <a:lnTo>
                      <a:pt x="54" y="186"/>
                    </a:lnTo>
                    <a:lnTo>
                      <a:pt x="57" y="176"/>
                    </a:lnTo>
                    <a:lnTo>
                      <a:pt x="54" y="173"/>
                    </a:lnTo>
                    <a:lnTo>
                      <a:pt x="54" y="173"/>
                    </a:lnTo>
                    <a:lnTo>
                      <a:pt x="44" y="163"/>
                    </a:lnTo>
                    <a:lnTo>
                      <a:pt x="41" y="159"/>
                    </a:lnTo>
                    <a:lnTo>
                      <a:pt x="30" y="162"/>
                    </a:lnTo>
                    <a:lnTo>
                      <a:pt x="22" y="149"/>
                    </a:lnTo>
                    <a:lnTo>
                      <a:pt x="31" y="141"/>
                    </a:lnTo>
                    <a:lnTo>
                      <a:pt x="29" y="137"/>
                    </a:lnTo>
                    <a:lnTo>
                      <a:pt x="29" y="137"/>
                    </a:lnTo>
                    <a:lnTo>
                      <a:pt x="27" y="124"/>
                    </a:lnTo>
                    <a:lnTo>
                      <a:pt x="26" y="120"/>
                    </a:lnTo>
                    <a:lnTo>
                      <a:pt x="14" y="117"/>
                    </a:lnTo>
                    <a:lnTo>
                      <a:pt x="14" y="100"/>
                    </a:lnTo>
                    <a:lnTo>
                      <a:pt x="26" y="98"/>
                    </a:lnTo>
                    <a:lnTo>
                      <a:pt x="27" y="94"/>
                    </a:lnTo>
                    <a:lnTo>
                      <a:pt x="27" y="94"/>
                    </a:lnTo>
                    <a:lnTo>
                      <a:pt x="30" y="83"/>
                    </a:lnTo>
                    <a:lnTo>
                      <a:pt x="32" y="78"/>
                    </a:lnTo>
                    <a:lnTo>
                      <a:pt x="21" y="69"/>
                    </a:lnTo>
                    <a:lnTo>
                      <a:pt x="29" y="55"/>
                    </a:lnTo>
                    <a:lnTo>
                      <a:pt x="43" y="59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54" y="49"/>
                    </a:lnTo>
                    <a:lnTo>
                      <a:pt x="57" y="46"/>
                    </a:lnTo>
                    <a:lnTo>
                      <a:pt x="53" y="31"/>
                    </a:lnTo>
                    <a:lnTo>
                      <a:pt x="67" y="24"/>
                    </a:lnTo>
                    <a:lnTo>
                      <a:pt x="76" y="34"/>
                    </a:lnTo>
                    <a:lnTo>
                      <a:pt x="81" y="33"/>
                    </a:lnTo>
                    <a:lnTo>
                      <a:pt x="81" y="33"/>
                    </a:lnTo>
                    <a:lnTo>
                      <a:pt x="89" y="31"/>
                    </a:lnTo>
                    <a:lnTo>
                      <a:pt x="95" y="30"/>
                    </a:lnTo>
                    <a:lnTo>
                      <a:pt x="98" y="14"/>
                    </a:lnTo>
                    <a:lnTo>
                      <a:pt x="114" y="14"/>
                    </a:lnTo>
                    <a:lnTo>
                      <a:pt x="117" y="30"/>
                    </a:lnTo>
                    <a:lnTo>
                      <a:pt x="122" y="31"/>
                    </a:lnTo>
                    <a:lnTo>
                      <a:pt x="122" y="31"/>
                    </a:lnTo>
                    <a:lnTo>
                      <a:pt x="130" y="33"/>
                    </a:lnTo>
                    <a:lnTo>
                      <a:pt x="135" y="34"/>
                    </a:lnTo>
                    <a:lnTo>
                      <a:pt x="145" y="23"/>
                    </a:lnTo>
                    <a:lnTo>
                      <a:pt x="159" y="30"/>
                    </a:lnTo>
                    <a:lnTo>
                      <a:pt x="154" y="46"/>
                    </a:lnTo>
                    <a:lnTo>
                      <a:pt x="158" y="49"/>
                    </a:lnTo>
                    <a:lnTo>
                      <a:pt x="158" y="49"/>
                    </a:lnTo>
                    <a:lnTo>
                      <a:pt x="165" y="55"/>
                    </a:lnTo>
                    <a:lnTo>
                      <a:pt x="167" y="58"/>
                    </a:lnTo>
                    <a:lnTo>
                      <a:pt x="183" y="53"/>
                    </a:lnTo>
                    <a:lnTo>
                      <a:pt x="192" y="67"/>
                    </a:lnTo>
                    <a:lnTo>
                      <a:pt x="180" y="78"/>
                    </a:lnTo>
                    <a:lnTo>
                      <a:pt x="181" y="82"/>
                    </a:lnTo>
                    <a:lnTo>
                      <a:pt x="181" y="82"/>
                    </a:lnTo>
                    <a:lnTo>
                      <a:pt x="184" y="91"/>
                    </a:lnTo>
                    <a:lnTo>
                      <a:pt x="185" y="95"/>
                    </a:lnTo>
                    <a:lnTo>
                      <a:pt x="201" y="98"/>
                    </a:lnTo>
                    <a:lnTo>
                      <a:pt x="201" y="114"/>
                    </a:lnTo>
                    <a:lnTo>
                      <a:pt x="186" y="118"/>
                    </a:lnTo>
                    <a:lnTo>
                      <a:pt x="185" y="123"/>
                    </a:lnTo>
                    <a:lnTo>
                      <a:pt x="185" y="123"/>
                    </a:lnTo>
                    <a:lnTo>
                      <a:pt x="183" y="133"/>
                    </a:lnTo>
                    <a:lnTo>
                      <a:pt x="182" y="137"/>
                    </a:lnTo>
                    <a:lnTo>
                      <a:pt x="193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Freeform 59"/>
              <p:cNvSpPr>
                <a:spLocks noEditPoints="1"/>
              </p:cNvSpPr>
              <p:nvPr/>
            </p:nvSpPr>
            <p:spPr bwMode="auto">
              <a:xfrm>
                <a:off x="3335338" y="3232150"/>
                <a:ext cx="142875" cy="141288"/>
              </a:xfrm>
              <a:custGeom>
                <a:avLst/>
                <a:gdLst>
                  <a:gd name="T0" fmla="*/ 44 w 90"/>
                  <a:gd name="T1" fmla="*/ 0 h 89"/>
                  <a:gd name="T2" fmla="*/ 27 w 90"/>
                  <a:gd name="T3" fmla="*/ 3 h 89"/>
                  <a:gd name="T4" fmla="*/ 13 w 90"/>
                  <a:gd name="T5" fmla="*/ 13 h 89"/>
                  <a:gd name="T6" fmla="*/ 3 w 90"/>
                  <a:gd name="T7" fmla="*/ 27 h 89"/>
                  <a:gd name="T8" fmla="*/ 0 w 90"/>
                  <a:gd name="T9" fmla="*/ 44 h 89"/>
                  <a:gd name="T10" fmla="*/ 1 w 90"/>
                  <a:gd name="T11" fmla="*/ 54 h 89"/>
                  <a:gd name="T12" fmla="*/ 8 w 90"/>
                  <a:gd name="T13" fmla="*/ 70 h 89"/>
                  <a:gd name="T14" fmla="*/ 20 w 90"/>
                  <a:gd name="T15" fmla="*/ 82 h 89"/>
                  <a:gd name="T16" fmla="*/ 36 w 90"/>
                  <a:gd name="T17" fmla="*/ 88 h 89"/>
                  <a:gd name="T18" fmla="*/ 44 w 90"/>
                  <a:gd name="T19" fmla="*/ 89 h 89"/>
                  <a:gd name="T20" fmla="*/ 62 w 90"/>
                  <a:gd name="T21" fmla="*/ 86 h 89"/>
                  <a:gd name="T22" fmla="*/ 77 w 90"/>
                  <a:gd name="T23" fmla="*/ 76 h 89"/>
                  <a:gd name="T24" fmla="*/ 86 w 90"/>
                  <a:gd name="T25" fmla="*/ 62 h 89"/>
                  <a:gd name="T26" fmla="*/ 90 w 90"/>
                  <a:gd name="T27" fmla="*/ 44 h 89"/>
                  <a:gd name="T28" fmla="*/ 89 w 90"/>
                  <a:gd name="T29" fmla="*/ 35 h 89"/>
                  <a:gd name="T30" fmla="*/ 82 w 90"/>
                  <a:gd name="T31" fmla="*/ 19 h 89"/>
                  <a:gd name="T32" fmla="*/ 69 w 90"/>
                  <a:gd name="T33" fmla="*/ 7 h 89"/>
                  <a:gd name="T34" fmla="*/ 54 w 90"/>
                  <a:gd name="T35" fmla="*/ 1 h 89"/>
                  <a:gd name="T36" fmla="*/ 44 w 90"/>
                  <a:gd name="T37" fmla="*/ 0 h 89"/>
                  <a:gd name="T38" fmla="*/ 44 w 90"/>
                  <a:gd name="T39" fmla="*/ 75 h 89"/>
                  <a:gd name="T40" fmla="*/ 33 w 90"/>
                  <a:gd name="T41" fmla="*/ 73 h 89"/>
                  <a:gd name="T42" fmla="*/ 23 w 90"/>
                  <a:gd name="T43" fmla="*/ 66 h 89"/>
                  <a:gd name="T44" fmla="*/ 16 w 90"/>
                  <a:gd name="T45" fmla="*/ 56 h 89"/>
                  <a:gd name="T46" fmla="*/ 14 w 90"/>
                  <a:gd name="T47" fmla="*/ 44 h 89"/>
                  <a:gd name="T48" fmla="*/ 14 w 90"/>
                  <a:gd name="T49" fmla="*/ 39 h 89"/>
                  <a:gd name="T50" fmla="*/ 20 w 90"/>
                  <a:gd name="T51" fmla="*/ 28 h 89"/>
                  <a:gd name="T52" fmla="*/ 27 w 90"/>
                  <a:gd name="T53" fmla="*/ 19 h 89"/>
                  <a:gd name="T54" fmla="*/ 39 w 90"/>
                  <a:gd name="T55" fmla="*/ 15 h 89"/>
                  <a:gd name="T56" fmla="*/ 44 w 90"/>
                  <a:gd name="T57" fmla="*/ 14 h 89"/>
                  <a:gd name="T58" fmla="*/ 56 w 90"/>
                  <a:gd name="T59" fmla="*/ 16 h 89"/>
                  <a:gd name="T60" fmla="*/ 66 w 90"/>
                  <a:gd name="T61" fmla="*/ 22 h 89"/>
                  <a:gd name="T62" fmla="*/ 73 w 90"/>
                  <a:gd name="T63" fmla="*/ 32 h 89"/>
                  <a:gd name="T64" fmla="*/ 76 w 90"/>
                  <a:gd name="T65" fmla="*/ 44 h 89"/>
                  <a:gd name="T66" fmla="*/ 75 w 90"/>
                  <a:gd name="T67" fmla="*/ 51 h 89"/>
                  <a:gd name="T68" fmla="*/ 70 w 90"/>
                  <a:gd name="T69" fmla="*/ 61 h 89"/>
                  <a:gd name="T70" fmla="*/ 62 w 90"/>
                  <a:gd name="T71" fmla="*/ 70 h 89"/>
                  <a:gd name="T72" fmla="*/ 51 w 90"/>
                  <a:gd name="T73" fmla="*/ 74 h 89"/>
                  <a:gd name="T74" fmla="*/ 44 w 90"/>
                  <a:gd name="T75" fmla="*/ 7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89">
                    <a:moveTo>
                      <a:pt x="44" y="0"/>
                    </a:moveTo>
                    <a:lnTo>
                      <a:pt x="44" y="0"/>
                    </a:lnTo>
                    <a:lnTo>
                      <a:pt x="36" y="1"/>
                    </a:lnTo>
                    <a:lnTo>
                      <a:pt x="27" y="3"/>
                    </a:lnTo>
                    <a:lnTo>
                      <a:pt x="20" y="7"/>
                    </a:lnTo>
                    <a:lnTo>
                      <a:pt x="13" y="13"/>
                    </a:lnTo>
                    <a:lnTo>
                      <a:pt x="8" y="19"/>
                    </a:lnTo>
                    <a:lnTo>
                      <a:pt x="3" y="27"/>
                    </a:lnTo>
                    <a:lnTo>
                      <a:pt x="1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6"/>
                    </a:lnTo>
                    <a:lnTo>
                      <a:pt x="20" y="82"/>
                    </a:lnTo>
                    <a:lnTo>
                      <a:pt x="27" y="86"/>
                    </a:lnTo>
                    <a:lnTo>
                      <a:pt x="36" y="88"/>
                    </a:lnTo>
                    <a:lnTo>
                      <a:pt x="44" y="89"/>
                    </a:lnTo>
                    <a:lnTo>
                      <a:pt x="44" y="89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69" y="82"/>
                    </a:lnTo>
                    <a:lnTo>
                      <a:pt x="77" y="76"/>
                    </a:lnTo>
                    <a:lnTo>
                      <a:pt x="82" y="70"/>
                    </a:lnTo>
                    <a:lnTo>
                      <a:pt x="86" y="62"/>
                    </a:lnTo>
                    <a:lnTo>
                      <a:pt x="89" y="54"/>
                    </a:lnTo>
                    <a:lnTo>
                      <a:pt x="90" y="44"/>
                    </a:lnTo>
                    <a:lnTo>
                      <a:pt x="90" y="44"/>
                    </a:lnTo>
                    <a:lnTo>
                      <a:pt x="89" y="35"/>
                    </a:lnTo>
                    <a:lnTo>
                      <a:pt x="86" y="27"/>
                    </a:lnTo>
                    <a:lnTo>
                      <a:pt x="82" y="19"/>
                    </a:lnTo>
                    <a:lnTo>
                      <a:pt x="77" y="13"/>
                    </a:lnTo>
                    <a:lnTo>
                      <a:pt x="69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44" y="75"/>
                    </a:moveTo>
                    <a:lnTo>
                      <a:pt x="44" y="75"/>
                    </a:lnTo>
                    <a:lnTo>
                      <a:pt x="39" y="74"/>
                    </a:lnTo>
                    <a:lnTo>
                      <a:pt x="33" y="73"/>
                    </a:lnTo>
                    <a:lnTo>
                      <a:pt x="27" y="70"/>
                    </a:lnTo>
                    <a:lnTo>
                      <a:pt x="23" y="66"/>
                    </a:lnTo>
                    <a:lnTo>
                      <a:pt x="20" y="61"/>
                    </a:lnTo>
                    <a:lnTo>
                      <a:pt x="16" y="56"/>
                    </a:lnTo>
                    <a:lnTo>
                      <a:pt x="14" y="51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39"/>
                    </a:lnTo>
                    <a:lnTo>
                      <a:pt x="16" y="32"/>
                    </a:lnTo>
                    <a:lnTo>
                      <a:pt x="20" y="28"/>
                    </a:lnTo>
                    <a:lnTo>
                      <a:pt x="23" y="22"/>
                    </a:lnTo>
                    <a:lnTo>
                      <a:pt x="27" y="19"/>
                    </a:lnTo>
                    <a:lnTo>
                      <a:pt x="33" y="16"/>
                    </a:lnTo>
                    <a:lnTo>
                      <a:pt x="39" y="15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51" y="15"/>
                    </a:lnTo>
                    <a:lnTo>
                      <a:pt x="56" y="16"/>
                    </a:lnTo>
                    <a:lnTo>
                      <a:pt x="62" y="19"/>
                    </a:lnTo>
                    <a:lnTo>
                      <a:pt x="66" y="22"/>
                    </a:lnTo>
                    <a:lnTo>
                      <a:pt x="70" y="28"/>
                    </a:lnTo>
                    <a:lnTo>
                      <a:pt x="73" y="32"/>
                    </a:lnTo>
                    <a:lnTo>
                      <a:pt x="75" y="39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5" y="51"/>
                    </a:lnTo>
                    <a:lnTo>
                      <a:pt x="73" y="56"/>
                    </a:lnTo>
                    <a:lnTo>
                      <a:pt x="70" y="61"/>
                    </a:lnTo>
                    <a:lnTo>
                      <a:pt x="66" y="66"/>
                    </a:lnTo>
                    <a:lnTo>
                      <a:pt x="62" y="70"/>
                    </a:lnTo>
                    <a:lnTo>
                      <a:pt x="56" y="73"/>
                    </a:lnTo>
                    <a:lnTo>
                      <a:pt x="51" y="74"/>
                    </a:lnTo>
                    <a:lnTo>
                      <a:pt x="44" y="75"/>
                    </a:lnTo>
                    <a:lnTo>
                      <a:pt x="44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Freeform 60"/>
              <p:cNvSpPr>
                <a:spLocks noEditPoints="1"/>
              </p:cNvSpPr>
              <p:nvPr/>
            </p:nvSpPr>
            <p:spPr bwMode="auto">
              <a:xfrm>
                <a:off x="3352800" y="3486150"/>
                <a:ext cx="200025" cy="201613"/>
              </a:xfrm>
              <a:custGeom>
                <a:avLst/>
                <a:gdLst>
                  <a:gd name="T0" fmla="*/ 111 w 126"/>
                  <a:gd name="T1" fmla="*/ 45 h 127"/>
                  <a:gd name="T2" fmla="*/ 117 w 126"/>
                  <a:gd name="T3" fmla="*/ 27 h 127"/>
                  <a:gd name="T4" fmla="*/ 93 w 126"/>
                  <a:gd name="T5" fmla="*/ 10 h 127"/>
                  <a:gd name="T6" fmla="*/ 82 w 126"/>
                  <a:gd name="T7" fmla="*/ 5 h 127"/>
                  <a:gd name="T8" fmla="*/ 53 w 126"/>
                  <a:gd name="T9" fmla="*/ 0 h 127"/>
                  <a:gd name="T10" fmla="*/ 44 w 126"/>
                  <a:gd name="T11" fmla="*/ 15 h 127"/>
                  <a:gd name="T12" fmla="*/ 27 w 126"/>
                  <a:gd name="T13" fmla="*/ 10 h 127"/>
                  <a:gd name="T14" fmla="*/ 11 w 126"/>
                  <a:gd name="T15" fmla="*/ 34 h 127"/>
                  <a:gd name="T16" fmla="*/ 5 w 126"/>
                  <a:gd name="T17" fmla="*/ 45 h 127"/>
                  <a:gd name="T18" fmla="*/ 0 w 126"/>
                  <a:gd name="T19" fmla="*/ 73 h 127"/>
                  <a:gd name="T20" fmla="*/ 15 w 126"/>
                  <a:gd name="T21" fmla="*/ 82 h 127"/>
                  <a:gd name="T22" fmla="*/ 10 w 126"/>
                  <a:gd name="T23" fmla="*/ 100 h 127"/>
                  <a:gd name="T24" fmla="*/ 33 w 126"/>
                  <a:gd name="T25" fmla="*/ 116 h 127"/>
                  <a:gd name="T26" fmla="*/ 44 w 126"/>
                  <a:gd name="T27" fmla="*/ 122 h 127"/>
                  <a:gd name="T28" fmla="*/ 72 w 126"/>
                  <a:gd name="T29" fmla="*/ 127 h 127"/>
                  <a:gd name="T30" fmla="*/ 82 w 126"/>
                  <a:gd name="T31" fmla="*/ 112 h 127"/>
                  <a:gd name="T32" fmla="*/ 99 w 126"/>
                  <a:gd name="T33" fmla="*/ 116 h 127"/>
                  <a:gd name="T34" fmla="*/ 116 w 126"/>
                  <a:gd name="T35" fmla="*/ 93 h 127"/>
                  <a:gd name="T36" fmla="*/ 121 w 126"/>
                  <a:gd name="T37" fmla="*/ 82 h 127"/>
                  <a:gd name="T38" fmla="*/ 126 w 126"/>
                  <a:gd name="T39" fmla="*/ 54 h 127"/>
                  <a:gd name="T40" fmla="*/ 98 w 126"/>
                  <a:gd name="T41" fmla="*/ 73 h 127"/>
                  <a:gd name="T42" fmla="*/ 100 w 126"/>
                  <a:gd name="T43" fmla="*/ 96 h 127"/>
                  <a:gd name="T44" fmla="*/ 81 w 126"/>
                  <a:gd name="T45" fmla="*/ 95 h 127"/>
                  <a:gd name="T46" fmla="*/ 67 w 126"/>
                  <a:gd name="T47" fmla="*/ 113 h 127"/>
                  <a:gd name="T48" fmla="*/ 54 w 126"/>
                  <a:gd name="T49" fmla="*/ 98 h 127"/>
                  <a:gd name="T50" fmla="*/ 31 w 126"/>
                  <a:gd name="T51" fmla="*/ 101 h 127"/>
                  <a:gd name="T52" fmla="*/ 32 w 126"/>
                  <a:gd name="T53" fmla="*/ 82 h 127"/>
                  <a:gd name="T54" fmla="*/ 14 w 126"/>
                  <a:gd name="T55" fmla="*/ 68 h 127"/>
                  <a:gd name="T56" fmla="*/ 28 w 126"/>
                  <a:gd name="T57" fmla="*/ 54 h 127"/>
                  <a:gd name="T58" fmla="*/ 26 w 126"/>
                  <a:gd name="T59" fmla="*/ 31 h 127"/>
                  <a:gd name="T60" fmla="*/ 45 w 126"/>
                  <a:gd name="T61" fmla="*/ 32 h 127"/>
                  <a:gd name="T62" fmla="*/ 59 w 126"/>
                  <a:gd name="T63" fmla="*/ 14 h 127"/>
                  <a:gd name="T64" fmla="*/ 72 w 126"/>
                  <a:gd name="T65" fmla="*/ 29 h 127"/>
                  <a:gd name="T66" fmla="*/ 95 w 126"/>
                  <a:gd name="T67" fmla="*/ 26 h 127"/>
                  <a:gd name="T68" fmla="*/ 94 w 126"/>
                  <a:gd name="T69" fmla="*/ 45 h 127"/>
                  <a:gd name="T70" fmla="*/ 112 w 126"/>
                  <a:gd name="T71" fmla="*/ 59 h 127"/>
                  <a:gd name="T72" fmla="*/ 98 w 126"/>
                  <a:gd name="T73" fmla="*/ 7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27">
                    <a:moveTo>
                      <a:pt x="121" y="47"/>
                    </a:moveTo>
                    <a:lnTo>
                      <a:pt x="111" y="45"/>
                    </a:lnTo>
                    <a:lnTo>
                      <a:pt x="117" y="35"/>
                    </a:lnTo>
                    <a:lnTo>
                      <a:pt x="117" y="27"/>
                    </a:lnTo>
                    <a:lnTo>
                      <a:pt x="102" y="12"/>
                    </a:lnTo>
                    <a:lnTo>
                      <a:pt x="93" y="10"/>
                    </a:lnTo>
                    <a:lnTo>
                      <a:pt x="84" y="16"/>
                    </a:lnTo>
                    <a:lnTo>
                      <a:pt x="82" y="5"/>
                    </a:lnTo>
                    <a:lnTo>
                      <a:pt x="75" y="0"/>
                    </a:lnTo>
                    <a:lnTo>
                      <a:pt x="53" y="0"/>
                    </a:lnTo>
                    <a:lnTo>
                      <a:pt x="46" y="5"/>
                    </a:lnTo>
                    <a:lnTo>
                      <a:pt x="44" y="15"/>
                    </a:lnTo>
                    <a:lnTo>
                      <a:pt x="36" y="9"/>
                    </a:lnTo>
                    <a:lnTo>
                      <a:pt x="27" y="10"/>
                    </a:lnTo>
                    <a:lnTo>
                      <a:pt x="12" y="26"/>
                    </a:lnTo>
                    <a:lnTo>
                      <a:pt x="11" y="34"/>
                    </a:lnTo>
                    <a:lnTo>
                      <a:pt x="15" y="43"/>
                    </a:lnTo>
                    <a:lnTo>
                      <a:pt x="5" y="45"/>
                    </a:lnTo>
                    <a:lnTo>
                      <a:pt x="0" y="51"/>
                    </a:lnTo>
                    <a:lnTo>
                      <a:pt x="0" y="73"/>
                    </a:lnTo>
                    <a:lnTo>
                      <a:pt x="5" y="80"/>
                    </a:lnTo>
                    <a:lnTo>
                      <a:pt x="15" y="82"/>
                    </a:lnTo>
                    <a:lnTo>
                      <a:pt x="9" y="91"/>
                    </a:lnTo>
                    <a:lnTo>
                      <a:pt x="10" y="100"/>
                    </a:lnTo>
                    <a:lnTo>
                      <a:pt x="25" y="115"/>
                    </a:lnTo>
                    <a:lnTo>
                      <a:pt x="33" y="116"/>
                    </a:lnTo>
                    <a:lnTo>
                      <a:pt x="42" y="111"/>
                    </a:lnTo>
                    <a:lnTo>
                      <a:pt x="44" y="122"/>
                    </a:lnTo>
                    <a:lnTo>
                      <a:pt x="52" y="127"/>
                    </a:lnTo>
                    <a:lnTo>
                      <a:pt x="72" y="127"/>
                    </a:lnTo>
                    <a:lnTo>
                      <a:pt x="80" y="122"/>
                    </a:lnTo>
                    <a:lnTo>
                      <a:pt x="82" y="112"/>
                    </a:lnTo>
                    <a:lnTo>
                      <a:pt x="91" y="117"/>
                    </a:lnTo>
                    <a:lnTo>
                      <a:pt x="99" y="116"/>
                    </a:lnTo>
                    <a:lnTo>
                      <a:pt x="114" y="101"/>
                    </a:lnTo>
                    <a:lnTo>
                      <a:pt x="116" y="93"/>
                    </a:lnTo>
                    <a:lnTo>
                      <a:pt x="111" y="84"/>
                    </a:lnTo>
                    <a:lnTo>
                      <a:pt x="121" y="82"/>
                    </a:lnTo>
                    <a:lnTo>
                      <a:pt x="126" y="75"/>
                    </a:lnTo>
                    <a:lnTo>
                      <a:pt x="126" y="54"/>
                    </a:lnTo>
                    <a:lnTo>
                      <a:pt x="121" y="47"/>
                    </a:lnTo>
                    <a:close/>
                    <a:moveTo>
                      <a:pt x="98" y="73"/>
                    </a:moveTo>
                    <a:lnTo>
                      <a:pt x="94" y="84"/>
                    </a:lnTo>
                    <a:lnTo>
                      <a:pt x="100" y="96"/>
                    </a:lnTo>
                    <a:lnTo>
                      <a:pt x="94" y="102"/>
                    </a:lnTo>
                    <a:lnTo>
                      <a:pt x="81" y="95"/>
                    </a:lnTo>
                    <a:lnTo>
                      <a:pt x="70" y="99"/>
                    </a:lnTo>
                    <a:lnTo>
                      <a:pt x="67" y="113"/>
                    </a:lnTo>
                    <a:lnTo>
                      <a:pt x="57" y="113"/>
                    </a:lnTo>
                    <a:lnTo>
                      <a:pt x="54" y="98"/>
                    </a:lnTo>
                    <a:lnTo>
                      <a:pt x="43" y="94"/>
                    </a:lnTo>
                    <a:lnTo>
                      <a:pt x="31" y="101"/>
                    </a:lnTo>
                    <a:lnTo>
                      <a:pt x="24" y="94"/>
                    </a:lnTo>
                    <a:lnTo>
                      <a:pt x="32" y="82"/>
                    </a:lnTo>
                    <a:lnTo>
                      <a:pt x="28" y="71"/>
                    </a:lnTo>
                    <a:lnTo>
                      <a:pt x="14" y="68"/>
                    </a:lnTo>
                    <a:lnTo>
                      <a:pt x="14" y="58"/>
                    </a:lnTo>
                    <a:lnTo>
                      <a:pt x="28" y="54"/>
                    </a:lnTo>
                    <a:lnTo>
                      <a:pt x="32" y="44"/>
                    </a:lnTo>
                    <a:lnTo>
                      <a:pt x="26" y="31"/>
                    </a:lnTo>
                    <a:lnTo>
                      <a:pt x="32" y="24"/>
                    </a:lnTo>
                    <a:lnTo>
                      <a:pt x="45" y="32"/>
                    </a:lnTo>
                    <a:lnTo>
                      <a:pt x="56" y="28"/>
                    </a:lnTo>
                    <a:lnTo>
                      <a:pt x="59" y="14"/>
                    </a:lnTo>
                    <a:lnTo>
                      <a:pt x="69" y="14"/>
                    </a:lnTo>
                    <a:lnTo>
                      <a:pt x="72" y="29"/>
                    </a:lnTo>
                    <a:lnTo>
                      <a:pt x="83" y="33"/>
                    </a:lnTo>
                    <a:lnTo>
                      <a:pt x="95" y="26"/>
                    </a:lnTo>
                    <a:lnTo>
                      <a:pt x="103" y="33"/>
                    </a:lnTo>
                    <a:lnTo>
                      <a:pt x="94" y="45"/>
                    </a:lnTo>
                    <a:lnTo>
                      <a:pt x="98" y="56"/>
                    </a:lnTo>
                    <a:lnTo>
                      <a:pt x="112" y="59"/>
                    </a:lnTo>
                    <a:lnTo>
                      <a:pt x="112" y="70"/>
                    </a:lnTo>
                    <a:lnTo>
                      <a:pt x="98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Freeform 61"/>
              <p:cNvSpPr>
                <a:spLocks noEditPoints="1"/>
              </p:cNvSpPr>
              <p:nvPr/>
            </p:nvSpPr>
            <p:spPr bwMode="auto">
              <a:xfrm>
                <a:off x="3414713" y="3549650"/>
                <a:ext cx="74613" cy="74613"/>
              </a:xfrm>
              <a:custGeom>
                <a:avLst/>
                <a:gdLst>
                  <a:gd name="T0" fmla="*/ 24 w 47"/>
                  <a:gd name="T1" fmla="*/ 0 h 47"/>
                  <a:gd name="T2" fmla="*/ 24 w 47"/>
                  <a:gd name="T3" fmla="*/ 0 h 47"/>
                  <a:gd name="T4" fmla="*/ 19 w 47"/>
                  <a:gd name="T5" fmla="*/ 0 h 47"/>
                  <a:gd name="T6" fmla="*/ 15 w 47"/>
                  <a:gd name="T7" fmla="*/ 2 h 47"/>
                  <a:gd name="T8" fmla="*/ 11 w 47"/>
                  <a:gd name="T9" fmla="*/ 4 h 47"/>
                  <a:gd name="T10" fmla="*/ 7 w 47"/>
                  <a:gd name="T11" fmla="*/ 6 h 47"/>
                  <a:gd name="T12" fmla="*/ 4 w 47"/>
                  <a:gd name="T13" fmla="*/ 10 h 47"/>
                  <a:gd name="T14" fmla="*/ 2 w 47"/>
                  <a:gd name="T15" fmla="*/ 14 h 47"/>
                  <a:gd name="T16" fmla="*/ 1 w 47"/>
                  <a:gd name="T17" fmla="*/ 19 h 47"/>
                  <a:gd name="T18" fmla="*/ 0 w 47"/>
                  <a:gd name="T19" fmla="*/ 23 h 47"/>
                  <a:gd name="T20" fmla="*/ 0 w 47"/>
                  <a:gd name="T21" fmla="*/ 23 h 47"/>
                  <a:gd name="T22" fmla="*/ 1 w 47"/>
                  <a:gd name="T23" fmla="*/ 28 h 47"/>
                  <a:gd name="T24" fmla="*/ 2 w 47"/>
                  <a:gd name="T25" fmla="*/ 33 h 47"/>
                  <a:gd name="T26" fmla="*/ 4 w 47"/>
                  <a:gd name="T27" fmla="*/ 36 h 47"/>
                  <a:gd name="T28" fmla="*/ 7 w 47"/>
                  <a:gd name="T29" fmla="*/ 41 h 47"/>
                  <a:gd name="T30" fmla="*/ 11 w 47"/>
                  <a:gd name="T31" fmla="*/ 43 h 47"/>
                  <a:gd name="T32" fmla="*/ 15 w 47"/>
                  <a:gd name="T33" fmla="*/ 45 h 47"/>
                  <a:gd name="T34" fmla="*/ 19 w 47"/>
                  <a:gd name="T35" fmla="*/ 47 h 47"/>
                  <a:gd name="T36" fmla="*/ 24 w 47"/>
                  <a:gd name="T37" fmla="*/ 47 h 47"/>
                  <a:gd name="T38" fmla="*/ 24 w 47"/>
                  <a:gd name="T39" fmla="*/ 47 h 47"/>
                  <a:gd name="T40" fmla="*/ 29 w 47"/>
                  <a:gd name="T41" fmla="*/ 47 h 47"/>
                  <a:gd name="T42" fmla="*/ 33 w 47"/>
                  <a:gd name="T43" fmla="*/ 45 h 47"/>
                  <a:gd name="T44" fmla="*/ 38 w 47"/>
                  <a:gd name="T45" fmla="*/ 43 h 47"/>
                  <a:gd name="T46" fmla="*/ 41 w 47"/>
                  <a:gd name="T47" fmla="*/ 41 h 47"/>
                  <a:gd name="T48" fmla="*/ 44 w 47"/>
                  <a:gd name="T49" fmla="*/ 36 h 47"/>
                  <a:gd name="T50" fmla="*/ 46 w 47"/>
                  <a:gd name="T51" fmla="*/ 33 h 47"/>
                  <a:gd name="T52" fmla="*/ 47 w 47"/>
                  <a:gd name="T53" fmla="*/ 28 h 47"/>
                  <a:gd name="T54" fmla="*/ 47 w 47"/>
                  <a:gd name="T55" fmla="*/ 23 h 47"/>
                  <a:gd name="T56" fmla="*/ 47 w 47"/>
                  <a:gd name="T57" fmla="*/ 23 h 47"/>
                  <a:gd name="T58" fmla="*/ 47 w 47"/>
                  <a:gd name="T59" fmla="*/ 19 h 47"/>
                  <a:gd name="T60" fmla="*/ 46 w 47"/>
                  <a:gd name="T61" fmla="*/ 14 h 47"/>
                  <a:gd name="T62" fmla="*/ 44 w 47"/>
                  <a:gd name="T63" fmla="*/ 10 h 47"/>
                  <a:gd name="T64" fmla="*/ 41 w 47"/>
                  <a:gd name="T65" fmla="*/ 6 h 47"/>
                  <a:gd name="T66" fmla="*/ 38 w 47"/>
                  <a:gd name="T67" fmla="*/ 4 h 47"/>
                  <a:gd name="T68" fmla="*/ 33 w 47"/>
                  <a:gd name="T69" fmla="*/ 2 h 47"/>
                  <a:gd name="T70" fmla="*/ 29 w 47"/>
                  <a:gd name="T71" fmla="*/ 0 h 47"/>
                  <a:gd name="T72" fmla="*/ 24 w 47"/>
                  <a:gd name="T73" fmla="*/ 0 h 47"/>
                  <a:gd name="T74" fmla="*/ 24 w 47"/>
                  <a:gd name="T75" fmla="*/ 0 h 47"/>
                  <a:gd name="T76" fmla="*/ 24 w 47"/>
                  <a:gd name="T77" fmla="*/ 33 h 47"/>
                  <a:gd name="T78" fmla="*/ 24 w 47"/>
                  <a:gd name="T79" fmla="*/ 33 h 47"/>
                  <a:gd name="T80" fmla="*/ 20 w 47"/>
                  <a:gd name="T81" fmla="*/ 32 h 47"/>
                  <a:gd name="T82" fmla="*/ 17 w 47"/>
                  <a:gd name="T83" fmla="*/ 30 h 47"/>
                  <a:gd name="T84" fmla="*/ 15 w 47"/>
                  <a:gd name="T85" fmla="*/ 27 h 47"/>
                  <a:gd name="T86" fmla="*/ 15 w 47"/>
                  <a:gd name="T87" fmla="*/ 23 h 47"/>
                  <a:gd name="T88" fmla="*/ 15 w 47"/>
                  <a:gd name="T89" fmla="*/ 23 h 47"/>
                  <a:gd name="T90" fmla="*/ 15 w 47"/>
                  <a:gd name="T91" fmla="*/ 20 h 47"/>
                  <a:gd name="T92" fmla="*/ 17 w 47"/>
                  <a:gd name="T93" fmla="*/ 17 h 47"/>
                  <a:gd name="T94" fmla="*/ 20 w 47"/>
                  <a:gd name="T95" fmla="*/ 15 h 47"/>
                  <a:gd name="T96" fmla="*/ 24 w 47"/>
                  <a:gd name="T97" fmla="*/ 14 h 47"/>
                  <a:gd name="T98" fmla="*/ 24 w 47"/>
                  <a:gd name="T99" fmla="*/ 14 h 47"/>
                  <a:gd name="T100" fmla="*/ 28 w 47"/>
                  <a:gd name="T101" fmla="*/ 15 h 47"/>
                  <a:gd name="T102" fmla="*/ 31 w 47"/>
                  <a:gd name="T103" fmla="*/ 17 h 47"/>
                  <a:gd name="T104" fmla="*/ 33 w 47"/>
                  <a:gd name="T105" fmla="*/ 20 h 47"/>
                  <a:gd name="T106" fmla="*/ 33 w 47"/>
                  <a:gd name="T107" fmla="*/ 23 h 47"/>
                  <a:gd name="T108" fmla="*/ 33 w 47"/>
                  <a:gd name="T109" fmla="*/ 23 h 47"/>
                  <a:gd name="T110" fmla="*/ 33 w 47"/>
                  <a:gd name="T111" fmla="*/ 27 h 47"/>
                  <a:gd name="T112" fmla="*/ 31 w 47"/>
                  <a:gd name="T113" fmla="*/ 30 h 47"/>
                  <a:gd name="T114" fmla="*/ 28 w 47"/>
                  <a:gd name="T115" fmla="*/ 32 h 47"/>
                  <a:gd name="T116" fmla="*/ 24 w 47"/>
                  <a:gd name="T117" fmla="*/ 33 h 47"/>
                  <a:gd name="T118" fmla="*/ 24 w 47"/>
                  <a:gd name="T119" fmla="*/ 3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47">
                    <a:moveTo>
                      <a:pt x="24" y="0"/>
                    </a:moveTo>
                    <a:lnTo>
                      <a:pt x="24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7"/>
                    </a:lnTo>
                    <a:lnTo>
                      <a:pt x="24" y="47"/>
                    </a:lnTo>
                    <a:lnTo>
                      <a:pt x="24" y="47"/>
                    </a:lnTo>
                    <a:lnTo>
                      <a:pt x="29" y="47"/>
                    </a:lnTo>
                    <a:lnTo>
                      <a:pt x="33" y="45"/>
                    </a:lnTo>
                    <a:lnTo>
                      <a:pt x="38" y="43"/>
                    </a:lnTo>
                    <a:lnTo>
                      <a:pt x="41" y="41"/>
                    </a:lnTo>
                    <a:lnTo>
                      <a:pt x="44" y="36"/>
                    </a:lnTo>
                    <a:lnTo>
                      <a:pt x="46" y="33"/>
                    </a:lnTo>
                    <a:lnTo>
                      <a:pt x="47" y="28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9"/>
                    </a:lnTo>
                    <a:lnTo>
                      <a:pt x="46" y="14"/>
                    </a:lnTo>
                    <a:lnTo>
                      <a:pt x="44" y="10"/>
                    </a:lnTo>
                    <a:lnTo>
                      <a:pt x="41" y="6"/>
                    </a:lnTo>
                    <a:lnTo>
                      <a:pt x="38" y="4"/>
                    </a:lnTo>
                    <a:lnTo>
                      <a:pt x="33" y="2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  <a:moveTo>
                      <a:pt x="24" y="33"/>
                    </a:moveTo>
                    <a:lnTo>
                      <a:pt x="24" y="33"/>
                    </a:lnTo>
                    <a:lnTo>
                      <a:pt x="20" y="32"/>
                    </a:lnTo>
                    <a:lnTo>
                      <a:pt x="17" y="30"/>
                    </a:lnTo>
                    <a:lnTo>
                      <a:pt x="15" y="27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5" y="20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7"/>
                    </a:lnTo>
                    <a:lnTo>
                      <a:pt x="31" y="30"/>
                    </a:lnTo>
                    <a:lnTo>
                      <a:pt x="28" y="32"/>
                    </a:lnTo>
                    <a:lnTo>
                      <a:pt x="24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Freeform 62"/>
              <p:cNvSpPr/>
              <p:nvPr/>
            </p:nvSpPr>
            <p:spPr bwMode="auto">
              <a:xfrm>
                <a:off x="2921000" y="3421063"/>
                <a:ext cx="165100" cy="163513"/>
              </a:xfrm>
              <a:custGeom>
                <a:avLst/>
                <a:gdLst>
                  <a:gd name="T0" fmla="*/ 104 w 104"/>
                  <a:gd name="T1" fmla="*/ 14 h 103"/>
                  <a:gd name="T2" fmla="*/ 104 w 104"/>
                  <a:gd name="T3" fmla="*/ 0 h 103"/>
                  <a:gd name="T4" fmla="*/ 104 w 104"/>
                  <a:gd name="T5" fmla="*/ 0 h 103"/>
                  <a:gd name="T6" fmla="*/ 93 w 104"/>
                  <a:gd name="T7" fmla="*/ 0 h 103"/>
                  <a:gd name="T8" fmla="*/ 83 w 104"/>
                  <a:gd name="T9" fmla="*/ 2 h 103"/>
                  <a:gd name="T10" fmla="*/ 73 w 104"/>
                  <a:gd name="T11" fmla="*/ 4 h 103"/>
                  <a:gd name="T12" fmla="*/ 64 w 104"/>
                  <a:gd name="T13" fmla="*/ 7 h 103"/>
                  <a:gd name="T14" fmla="*/ 54 w 104"/>
                  <a:gd name="T15" fmla="*/ 11 h 103"/>
                  <a:gd name="T16" fmla="*/ 45 w 104"/>
                  <a:gd name="T17" fmla="*/ 17 h 103"/>
                  <a:gd name="T18" fmla="*/ 38 w 104"/>
                  <a:gd name="T19" fmla="*/ 23 h 103"/>
                  <a:gd name="T20" fmla="*/ 30 w 104"/>
                  <a:gd name="T21" fmla="*/ 30 h 103"/>
                  <a:gd name="T22" fmla="*/ 24 w 104"/>
                  <a:gd name="T23" fmla="*/ 37 h 103"/>
                  <a:gd name="T24" fmla="*/ 17 w 104"/>
                  <a:gd name="T25" fmla="*/ 45 h 103"/>
                  <a:gd name="T26" fmla="*/ 13 w 104"/>
                  <a:gd name="T27" fmla="*/ 54 h 103"/>
                  <a:gd name="T28" fmla="*/ 7 w 104"/>
                  <a:gd name="T29" fmla="*/ 62 h 103"/>
                  <a:gd name="T30" fmla="*/ 4 w 104"/>
                  <a:gd name="T31" fmla="*/ 72 h 103"/>
                  <a:gd name="T32" fmla="*/ 2 w 104"/>
                  <a:gd name="T33" fmla="*/ 82 h 103"/>
                  <a:gd name="T34" fmla="*/ 0 w 104"/>
                  <a:gd name="T35" fmla="*/ 92 h 103"/>
                  <a:gd name="T36" fmla="*/ 0 w 104"/>
                  <a:gd name="T37" fmla="*/ 103 h 103"/>
                  <a:gd name="T38" fmla="*/ 14 w 104"/>
                  <a:gd name="T39" fmla="*/ 103 h 103"/>
                  <a:gd name="T40" fmla="*/ 14 w 104"/>
                  <a:gd name="T41" fmla="*/ 103 h 103"/>
                  <a:gd name="T42" fmla="*/ 14 w 104"/>
                  <a:gd name="T43" fmla="*/ 94 h 103"/>
                  <a:gd name="T44" fmla="*/ 16 w 104"/>
                  <a:gd name="T45" fmla="*/ 85 h 103"/>
                  <a:gd name="T46" fmla="*/ 18 w 104"/>
                  <a:gd name="T47" fmla="*/ 76 h 103"/>
                  <a:gd name="T48" fmla="*/ 21 w 104"/>
                  <a:gd name="T49" fmla="*/ 68 h 103"/>
                  <a:gd name="T50" fmla="*/ 25 w 104"/>
                  <a:gd name="T51" fmla="*/ 60 h 103"/>
                  <a:gd name="T52" fmla="*/ 29 w 104"/>
                  <a:gd name="T53" fmla="*/ 53 h 103"/>
                  <a:gd name="T54" fmla="*/ 34 w 104"/>
                  <a:gd name="T55" fmla="*/ 46 h 103"/>
                  <a:gd name="T56" fmla="*/ 40 w 104"/>
                  <a:gd name="T57" fmla="*/ 40 h 103"/>
                  <a:gd name="T58" fmla="*/ 46 w 104"/>
                  <a:gd name="T59" fmla="*/ 34 h 103"/>
                  <a:gd name="T60" fmla="*/ 54 w 104"/>
                  <a:gd name="T61" fmla="*/ 29 h 103"/>
                  <a:gd name="T62" fmla="*/ 61 w 104"/>
                  <a:gd name="T63" fmla="*/ 24 h 103"/>
                  <a:gd name="T64" fmla="*/ 69 w 104"/>
                  <a:gd name="T65" fmla="*/ 20 h 103"/>
                  <a:gd name="T66" fmla="*/ 77 w 104"/>
                  <a:gd name="T67" fmla="*/ 17 h 103"/>
                  <a:gd name="T68" fmla="*/ 85 w 104"/>
                  <a:gd name="T69" fmla="*/ 15 h 103"/>
                  <a:gd name="T70" fmla="*/ 95 w 104"/>
                  <a:gd name="T71" fmla="*/ 14 h 103"/>
                  <a:gd name="T72" fmla="*/ 104 w 104"/>
                  <a:gd name="T73" fmla="*/ 14 h 103"/>
                  <a:gd name="T74" fmla="*/ 104 w 104"/>
                  <a:gd name="T75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" h="103">
                    <a:moveTo>
                      <a:pt x="104" y="14"/>
                    </a:moveTo>
                    <a:lnTo>
                      <a:pt x="104" y="0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83" y="2"/>
                    </a:lnTo>
                    <a:lnTo>
                      <a:pt x="73" y="4"/>
                    </a:lnTo>
                    <a:lnTo>
                      <a:pt x="64" y="7"/>
                    </a:lnTo>
                    <a:lnTo>
                      <a:pt x="54" y="11"/>
                    </a:lnTo>
                    <a:lnTo>
                      <a:pt x="45" y="17"/>
                    </a:lnTo>
                    <a:lnTo>
                      <a:pt x="38" y="23"/>
                    </a:lnTo>
                    <a:lnTo>
                      <a:pt x="30" y="30"/>
                    </a:lnTo>
                    <a:lnTo>
                      <a:pt x="24" y="37"/>
                    </a:lnTo>
                    <a:lnTo>
                      <a:pt x="17" y="45"/>
                    </a:lnTo>
                    <a:lnTo>
                      <a:pt x="13" y="54"/>
                    </a:lnTo>
                    <a:lnTo>
                      <a:pt x="7" y="62"/>
                    </a:lnTo>
                    <a:lnTo>
                      <a:pt x="4" y="72"/>
                    </a:lnTo>
                    <a:lnTo>
                      <a:pt x="2" y="82"/>
                    </a:lnTo>
                    <a:lnTo>
                      <a:pt x="0" y="92"/>
                    </a:lnTo>
                    <a:lnTo>
                      <a:pt x="0" y="103"/>
                    </a:lnTo>
                    <a:lnTo>
                      <a:pt x="14" y="103"/>
                    </a:lnTo>
                    <a:lnTo>
                      <a:pt x="14" y="103"/>
                    </a:lnTo>
                    <a:lnTo>
                      <a:pt x="14" y="94"/>
                    </a:lnTo>
                    <a:lnTo>
                      <a:pt x="16" y="85"/>
                    </a:lnTo>
                    <a:lnTo>
                      <a:pt x="18" y="76"/>
                    </a:lnTo>
                    <a:lnTo>
                      <a:pt x="21" y="68"/>
                    </a:lnTo>
                    <a:lnTo>
                      <a:pt x="25" y="60"/>
                    </a:lnTo>
                    <a:lnTo>
                      <a:pt x="29" y="53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54" y="29"/>
                    </a:lnTo>
                    <a:lnTo>
                      <a:pt x="61" y="24"/>
                    </a:lnTo>
                    <a:lnTo>
                      <a:pt x="69" y="20"/>
                    </a:lnTo>
                    <a:lnTo>
                      <a:pt x="77" y="17"/>
                    </a:lnTo>
                    <a:lnTo>
                      <a:pt x="85" y="15"/>
                    </a:lnTo>
                    <a:lnTo>
                      <a:pt x="95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8" name="Group 64"/>
            <p:cNvGrpSpPr/>
            <p:nvPr/>
          </p:nvGrpSpPr>
          <p:grpSpPr>
            <a:xfrm flipH="1">
              <a:off x="6355368" y="1097058"/>
              <a:ext cx="4174698" cy="965481"/>
              <a:chOff x="-120155" y="2918936"/>
              <a:chExt cx="4347911" cy="1005541"/>
            </a:xfrm>
          </p:grpSpPr>
          <p:sp>
            <p:nvSpPr>
              <p:cNvPr id="99" name="Rectangle 3"/>
              <p:cNvSpPr txBox="1">
                <a:spLocks noChangeArrowheads="1"/>
              </p:cNvSpPr>
              <p:nvPr/>
            </p:nvSpPr>
            <p:spPr bwMode="auto">
              <a:xfrm>
                <a:off x="-120155" y="3377276"/>
                <a:ext cx="4347911" cy="54720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l"/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用物联网设备代替人工看护，即使子女不在身边也能关爱和看护老人（</a:t>
                </a:r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cs typeface="+mn-ea"/>
                    <a:sym typeface="+mn-lt"/>
                  </a:rPr>
                  <a:t>不改变老人的生活方式</a:t>
                </a:r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）</a:t>
                </a:r>
                <a:endParaRPr lang="en-US" altLang="ko-KR" sz="1400" b="0" dirty="0">
                  <a:solidFill>
                    <a:srgbClr val="4BD7FF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0" name="TextBox 66"/>
              <p:cNvSpPr txBox="1"/>
              <p:nvPr/>
            </p:nvSpPr>
            <p:spPr>
              <a:xfrm>
                <a:off x="1797247" y="2918936"/>
                <a:ext cx="2430509" cy="484760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真正实现居家养老</a:t>
                </a:r>
                <a:endParaRPr lang="en-US" altLang="ko-KR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任意多边形: 形状 1"/>
          <p:cNvSpPr/>
          <p:nvPr/>
        </p:nvSpPr>
        <p:spPr>
          <a:xfrm>
            <a:off x="4761362" y="2248882"/>
            <a:ext cx="2495550" cy="2790825"/>
          </a:xfrm>
          <a:custGeom>
            <a:avLst/>
            <a:gdLst>
              <a:gd name="connsiteX0" fmla="*/ 0 w 2495550"/>
              <a:gd name="connsiteY0" fmla="*/ 962025 h 2790825"/>
              <a:gd name="connsiteX1" fmla="*/ 1371600 w 2495550"/>
              <a:gd name="connsiteY1" fmla="*/ 0 h 2790825"/>
              <a:gd name="connsiteX2" fmla="*/ 2419350 w 2495550"/>
              <a:gd name="connsiteY2" fmla="*/ 609600 h 2790825"/>
              <a:gd name="connsiteX3" fmla="*/ 2495550 w 2495550"/>
              <a:gd name="connsiteY3" fmla="*/ 2171700 h 2790825"/>
              <a:gd name="connsiteX4" fmla="*/ 676275 w 2495550"/>
              <a:gd name="connsiteY4" fmla="*/ 2790825 h 2790825"/>
              <a:gd name="connsiteX5" fmla="*/ 0 w 2495550"/>
              <a:gd name="connsiteY5" fmla="*/ 962025 h 279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95550" h="2790825">
                <a:moveTo>
                  <a:pt x="0" y="962025"/>
                </a:moveTo>
                <a:lnTo>
                  <a:pt x="1371600" y="0"/>
                </a:lnTo>
                <a:lnTo>
                  <a:pt x="2419350" y="609600"/>
                </a:lnTo>
                <a:lnTo>
                  <a:pt x="2495550" y="2171700"/>
                </a:lnTo>
                <a:lnTo>
                  <a:pt x="676275" y="2790825"/>
                </a:lnTo>
                <a:lnTo>
                  <a:pt x="0" y="962025"/>
                </a:lnTo>
                <a:close/>
              </a:path>
            </a:pathLst>
          </a:custGeom>
          <a:solidFill>
            <a:schemeClr val="accent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7" name="组合 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8" name="组合 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9" name="直接连接符 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1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组合 1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5" name="直接连接符 1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" name="文本框 16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养老新生态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市场优势</a:t>
              </a:r>
            </a:p>
          </p:txBody>
        </p:sp>
      </p:grpSp>
      <p:pic>
        <p:nvPicPr>
          <p:cNvPr id="108" name="图片 107">
            <a:extLst>
              <a:ext uri="{FF2B5EF4-FFF2-40B4-BE49-F238E27FC236}">
                <a16:creationId xmlns:a16="http://schemas.microsoft.com/office/drawing/2014/main" id="{9D1313B6-B81E-46C5-B575-A7474EE0A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2"/>
          <p:cNvSpPr txBox="1"/>
          <p:nvPr/>
        </p:nvSpPr>
        <p:spPr>
          <a:xfrm>
            <a:off x="1167229" y="1409808"/>
            <a:ext cx="2168742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政府</a:t>
            </a:r>
            <a:endParaRPr lang="en-US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986254" y="2699933"/>
            <a:ext cx="2530693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家庭</a:t>
            </a:r>
            <a:endParaRPr lang="en-US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49511" y="1101073"/>
            <a:ext cx="2204178" cy="1084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152156" y="2395310"/>
            <a:ext cx="2198888" cy="1084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152156" y="3752302"/>
            <a:ext cx="2198888" cy="10822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Content Placeholder 2"/>
          <p:cNvSpPr txBox="1"/>
          <p:nvPr/>
        </p:nvSpPr>
        <p:spPr>
          <a:xfrm>
            <a:off x="986254" y="4117461"/>
            <a:ext cx="2530693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社区卫生服务中心</a:t>
            </a:r>
            <a:endParaRPr lang="en-US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49511" y="4998209"/>
            <a:ext cx="2204178" cy="10841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Content Placeholder 2"/>
          <p:cNvSpPr txBox="1"/>
          <p:nvPr/>
        </p:nvSpPr>
        <p:spPr>
          <a:xfrm>
            <a:off x="986254" y="5346092"/>
            <a:ext cx="2530693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养老机构</a:t>
            </a:r>
            <a:endParaRPr lang="en-US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414409" y="1101073"/>
            <a:ext cx="7431390" cy="1084199"/>
          </a:xfrm>
          <a:prstGeom prst="rect">
            <a:avLst/>
          </a:prstGeom>
          <a:solidFill>
            <a:srgbClr val="1B82FF">
              <a:alpha val="13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414409" y="2377764"/>
            <a:ext cx="7431390" cy="1084199"/>
          </a:xfrm>
          <a:prstGeom prst="rect">
            <a:avLst/>
          </a:prstGeom>
          <a:solidFill>
            <a:srgbClr val="1B82FF">
              <a:alpha val="13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4" name="Content Placeholder 2"/>
          <p:cNvSpPr txBox="1"/>
          <p:nvPr/>
        </p:nvSpPr>
        <p:spPr>
          <a:xfrm>
            <a:off x="3602559" y="1450370"/>
            <a:ext cx="193464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减轻政府养老压力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414408" y="3750349"/>
            <a:ext cx="7431391" cy="1084199"/>
          </a:xfrm>
          <a:prstGeom prst="rect">
            <a:avLst/>
          </a:prstGeom>
          <a:solidFill>
            <a:srgbClr val="1B82FF">
              <a:alpha val="13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3414409" y="4998208"/>
            <a:ext cx="7431390" cy="1084199"/>
          </a:xfrm>
          <a:prstGeom prst="rect">
            <a:avLst/>
          </a:prstGeom>
          <a:solidFill>
            <a:srgbClr val="1B82FF">
              <a:alpha val="13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Content Placeholder 2"/>
          <p:cNvSpPr txBox="1"/>
          <p:nvPr/>
        </p:nvSpPr>
        <p:spPr>
          <a:xfrm>
            <a:off x="5687481" y="1450370"/>
            <a:ext cx="193464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可视化养老大数据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Content Placeholder 2"/>
          <p:cNvSpPr txBox="1"/>
          <p:nvPr/>
        </p:nvSpPr>
        <p:spPr>
          <a:xfrm>
            <a:off x="3549765" y="2526186"/>
            <a:ext cx="3530266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子女不在父母身边也可看护父母健康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0" name="Content Placeholder 2"/>
          <p:cNvSpPr txBox="1"/>
          <p:nvPr/>
        </p:nvSpPr>
        <p:spPr>
          <a:xfrm>
            <a:off x="3549766" y="2961405"/>
            <a:ext cx="2842568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老人的安全和健康更有保障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1" name="Content Placeholder 2"/>
          <p:cNvSpPr txBox="1"/>
          <p:nvPr/>
        </p:nvSpPr>
        <p:spPr>
          <a:xfrm>
            <a:off x="7215387" y="2526186"/>
            <a:ext cx="2980032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老人在熟悉的环境下舒适养老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/>
          <p:nvPr/>
        </p:nvSpPr>
        <p:spPr>
          <a:xfrm>
            <a:off x="6527691" y="2961405"/>
            <a:ext cx="2484958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缓解独生子女的养老压力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3" name="Content Placeholder 2"/>
          <p:cNvSpPr txBox="1"/>
          <p:nvPr/>
        </p:nvSpPr>
        <p:spPr>
          <a:xfrm>
            <a:off x="3549765" y="3883168"/>
            <a:ext cx="2427702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被动服务转为主动服务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/>
          <p:nvPr/>
        </p:nvSpPr>
        <p:spPr>
          <a:xfrm>
            <a:off x="6112823" y="3880136"/>
            <a:ext cx="1596099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减少人力成本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/>
          <p:nvPr/>
        </p:nvSpPr>
        <p:spPr>
          <a:xfrm>
            <a:off x="7844278" y="3890920"/>
            <a:ext cx="2671322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与养老机构、医疗协同工作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6" name="Content Placeholder 2"/>
          <p:cNvSpPr txBox="1"/>
          <p:nvPr/>
        </p:nvSpPr>
        <p:spPr>
          <a:xfrm>
            <a:off x="3549765" y="4357647"/>
            <a:ext cx="3530266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建立服务区域内所有老人的健康档案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8" name="Content Placeholder 2"/>
          <p:cNvSpPr txBox="1"/>
          <p:nvPr/>
        </p:nvSpPr>
        <p:spPr>
          <a:xfrm>
            <a:off x="3549764" y="5628152"/>
            <a:ext cx="3867035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与社区卫生服务中心、医疗机构协同工作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9" name="Content Placeholder 2"/>
          <p:cNvSpPr txBox="1"/>
          <p:nvPr/>
        </p:nvSpPr>
        <p:spPr>
          <a:xfrm>
            <a:off x="3549765" y="5176815"/>
            <a:ext cx="2289733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提高养老机构服务水平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0" name="Content Placeholder 2"/>
          <p:cNvSpPr txBox="1"/>
          <p:nvPr/>
        </p:nvSpPr>
        <p:spPr>
          <a:xfrm>
            <a:off x="5939622" y="5179732"/>
            <a:ext cx="3365000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缓解养老机构供不应求的社会压力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1" name="Content Placeholder 2"/>
          <p:cNvSpPr txBox="1"/>
          <p:nvPr/>
        </p:nvSpPr>
        <p:spPr>
          <a:xfrm>
            <a:off x="7527889" y="5628152"/>
            <a:ext cx="2098712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摆脱难以盈利的困境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7" name="组合 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8" name="组合 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9" name="直接连接符 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1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组合 1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6" name="直接连接符 1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接连接符 38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" name="文本框 46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养老新生态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社会价值</a:t>
              </a:r>
            </a:p>
          </p:txBody>
        </p:sp>
      </p:grpSp>
      <p:pic>
        <p:nvPicPr>
          <p:cNvPr id="52" name="图片 51">
            <a:extLst>
              <a:ext uri="{FF2B5EF4-FFF2-40B4-BE49-F238E27FC236}">
                <a16:creationId xmlns:a16="http://schemas.microsoft.com/office/drawing/2014/main" id="{E49D78CB-0140-4D9E-95D6-80AE4514AD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796">
            <a:off x="2307764" y="152393"/>
            <a:ext cx="6995893" cy="699589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55573" y="1844781"/>
            <a:ext cx="31931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rPr>
              <a:t>03</a:t>
            </a:r>
            <a:endParaRPr lang="zh-CN" altLang="en-US" sz="16600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419601" y="3429000"/>
            <a:ext cx="3475950" cy="646331"/>
            <a:chOff x="4319689" y="2705479"/>
            <a:chExt cx="3475950" cy="646331"/>
          </a:xfrm>
          <a:solidFill>
            <a:srgbClr val="122041"/>
          </a:solidFill>
        </p:grpSpPr>
        <p:sp>
          <p:nvSpPr>
            <p:cNvPr id="70" name="文本框 69"/>
            <p:cNvSpPr txBox="1"/>
            <p:nvPr/>
          </p:nvSpPr>
          <p:spPr>
            <a:xfrm>
              <a:off x="4319689" y="2705479"/>
              <a:ext cx="347595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kern="2400" spc="1200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4BD7FF"/>
                      </a:gs>
                      <a:gs pos="100000">
                        <a:srgbClr val="1B82FF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方案介绍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4602496" y="2705479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rgbClr val="1B82FF"/>
                  </a:gs>
                  <a:gs pos="100000">
                    <a:srgbClr val="4BD7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4589811" y="3351810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66675" y="0"/>
            <a:ext cx="12258675" cy="6858000"/>
          </a:xfrm>
          <a:prstGeom prst="rect">
            <a:avLst/>
          </a:prstGeom>
          <a:solidFill>
            <a:schemeClr val="accent1">
              <a:lumMod val="5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259651" y="2828835"/>
            <a:ext cx="96726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kern="2400" spc="12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rPr>
              <a:t>居家养老 爱在掌心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/>
          <p:cNvSpPr/>
          <p:nvPr/>
        </p:nvSpPr>
        <p:spPr>
          <a:xfrm>
            <a:off x="1928814" y="5037296"/>
            <a:ext cx="8586788" cy="16144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文本框 107"/>
          <p:cNvSpPr txBox="1"/>
          <p:nvPr/>
        </p:nvSpPr>
        <p:spPr>
          <a:xfrm>
            <a:off x="4398764" y="5233496"/>
            <a:ext cx="361950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b="1" dirty="0">
                <a:solidFill>
                  <a:srgbClr val="4BD7FF"/>
                </a:solidFill>
                <a:cs typeface="+mn-ea"/>
                <a:sym typeface="+mn-lt"/>
              </a:rPr>
              <a:t>物联网智能养老硬件</a:t>
            </a:r>
            <a:endParaRPr lang="en-US" altLang="zh-CN" b="1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2070893" y="5686345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>
                <a:solidFill>
                  <a:srgbClr val="1E72CF"/>
                </a:solidFill>
                <a:cs typeface="+mn-ea"/>
                <a:sym typeface="+mn-lt"/>
              </a:rPr>
              <a:t>“我的</a:t>
            </a:r>
            <a:r>
              <a:rPr lang="en-US" altLang="zh-CN">
                <a:solidFill>
                  <a:srgbClr val="1E72CF"/>
                </a:solidFill>
                <a:cs typeface="+mn-ea"/>
                <a:sym typeface="+mn-lt"/>
              </a:rPr>
              <a:t>+</a:t>
            </a:r>
            <a:r>
              <a:rPr lang="zh-CN" altLang="en-US">
                <a:solidFill>
                  <a:srgbClr val="1E72CF"/>
                </a:solidFill>
                <a:cs typeface="+mn-ea"/>
                <a:sym typeface="+mn-lt"/>
              </a:rPr>
              <a:t>”</a:t>
            </a: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养老套餐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2070893" y="6110818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门磁传感器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4701182" y="5686345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人体移动传感器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7373691" y="5686343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温度传感器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4" name="矩形: 圆角 113"/>
          <p:cNvSpPr/>
          <p:nvPr/>
        </p:nvSpPr>
        <p:spPr>
          <a:xfrm>
            <a:off x="1902619" y="3279442"/>
            <a:ext cx="8586788" cy="16144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文本框 114"/>
          <p:cNvSpPr txBox="1"/>
          <p:nvPr/>
        </p:nvSpPr>
        <p:spPr>
          <a:xfrm>
            <a:off x="4398764" y="3429770"/>
            <a:ext cx="361950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b="1" dirty="0">
                <a:solidFill>
                  <a:srgbClr val="4BD7FF"/>
                </a:solidFill>
                <a:cs typeface="+mn-ea"/>
                <a:sym typeface="+mn-lt"/>
              </a:rPr>
              <a:t>智慧养老服务</a:t>
            </a:r>
            <a:endParaRPr lang="en-US" altLang="zh-CN" b="1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2359818" y="3904956"/>
            <a:ext cx="8813007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基础服务：信息收集、健康档案、关心提醒、上门关怀、组织活动等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2359818" y="4324645"/>
            <a:ext cx="8612983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专业服务：家政服务、医疗护理、生活照料、精神慰藉等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8" name="矩形: 圆角 117"/>
          <p:cNvSpPr/>
          <p:nvPr/>
        </p:nvSpPr>
        <p:spPr>
          <a:xfrm>
            <a:off x="1928813" y="1896379"/>
            <a:ext cx="8586788" cy="12366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4398764" y="2090294"/>
            <a:ext cx="361950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b="1" dirty="0">
                <a:solidFill>
                  <a:srgbClr val="4BD7FF"/>
                </a:solidFill>
                <a:cs typeface="+mn-ea"/>
                <a:sym typeface="+mn-lt"/>
              </a:rPr>
              <a:t>养老大数据平台</a:t>
            </a:r>
            <a:endParaRPr lang="en-US" altLang="zh-CN" b="1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4012952" y="2567329"/>
            <a:ext cx="141575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大数据筛选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5650459" y="2567329"/>
            <a:ext cx="141575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大数据存储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7373691" y="2567329"/>
            <a:ext cx="141575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大数据分析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9030248" y="2567329"/>
            <a:ext cx="141575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大数据应用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7474743" y="6115909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更多</a:t>
            </a:r>
            <a:r>
              <a:rPr lang="en-US" altLang="zh-CN" dirty="0">
                <a:solidFill>
                  <a:srgbClr val="1E72CF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125" name="矩形: 圆角 124"/>
          <p:cNvSpPr/>
          <p:nvPr/>
        </p:nvSpPr>
        <p:spPr>
          <a:xfrm>
            <a:off x="1902619" y="969186"/>
            <a:ext cx="8586788" cy="7903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文本框 125"/>
          <p:cNvSpPr txBox="1"/>
          <p:nvPr/>
        </p:nvSpPr>
        <p:spPr>
          <a:xfrm>
            <a:off x="5329234" y="1186226"/>
            <a:ext cx="18843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7CCF3"/>
                </a:solidFill>
                <a:cs typeface="+mn-ea"/>
                <a:sym typeface="+mn-lt"/>
              </a:rPr>
              <a:t>数据大屏</a:t>
            </a:r>
            <a:endParaRPr lang="en-US" altLang="zh-CN" dirty="0">
              <a:solidFill>
                <a:srgbClr val="47CCF3"/>
              </a:solidFill>
              <a:cs typeface="+mn-ea"/>
              <a:sym typeface="+mn-lt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3545677" y="1159130"/>
            <a:ext cx="18843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>
                <a:solidFill>
                  <a:srgbClr val="47CCF3"/>
                </a:solidFill>
                <a:cs typeface="+mn-ea"/>
                <a:sym typeface="+mn-lt"/>
              </a:rPr>
              <a:t>我的</a:t>
            </a:r>
            <a:r>
              <a:rPr lang="en-US" altLang="zh-CN">
                <a:solidFill>
                  <a:srgbClr val="47CCF3"/>
                </a:solidFill>
                <a:cs typeface="+mn-ea"/>
                <a:sym typeface="+mn-lt"/>
              </a:rPr>
              <a:t>+APP</a:t>
            </a:r>
            <a:endParaRPr lang="en-US" altLang="zh-CN" dirty="0">
              <a:solidFill>
                <a:srgbClr val="47CCF3"/>
              </a:solidFill>
              <a:cs typeface="+mn-ea"/>
              <a:sym typeface="+mn-lt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7143746" y="1182808"/>
            <a:ext cx="18843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7CCF3"/>
                </a:solidFill>
                <a:cs typeface="+mn-ea"/>
                <a:sym typeface="+mn-lt"/>
              </a:rPr>
              <a:t>养老服务平台</a:t>
            </a:r>
            <a:endParaRPr lang="en-US" altLang="zh-CN" dirty="0">
              <a:solidFill>
                <a:srgbClr val="47CCF3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023020" y="2567329"/>
            <a:ext cx="186318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阿里云智能人居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731350" y="6139192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燃气泄漏传感器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2" name="组合 1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8" name="组合 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9" name="直接连接符 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1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组合 1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5" name="直接连接符 1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" name="文本框 16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产品架构</a:t>
              </a: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:a16="http://schemas.microsoft.com/office/drawing/2014/main" id="{1ADA1FC2-2C25-4274-BF7C-CE424CB472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1424703" y="2551837"/>
            <a:ext cx="93425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</a:rPr>
              <a:t>用户绑定任意养老套餐</a:t>
            </a:r>
            <a:endParaRPr lang="en-US" altLang="zh-CN" sz="5400" dirty="0">
              <a:solidFill>
                <a:srgbClr val="4BD7FF"/>
              </a:solidFill>
              <a:latin typeface="+mn-ea"/>
              <a:cs typeface="+mn-ea"/>
            </a:endParaRPr>
          </a:p>
          <a:p>
            <a:pPr algn="ctr"/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</a:rPr>
              <a:t>即可进入智慧养老体系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/>
          <p:cNvSpPr/>
          <p:nvPr/>
        </p:nvSpPr>
        <p:spPr>
          <a:xfrm>
            <a:off x="1184858" y="1922143"/>
            <a:ext cx="3863080" cy="342987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585233" y="5448257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FFC000"/>
                </a:solidFill>
                <a:cs typeface="+mn-ea"/>
                <a:sym typeface="+mn-lt"/>
              </a:rPr>
              <a:t>“我的叮咚”养老套餐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585233" y="1381701"/>
            <a:ext cx="3014664" cy="4064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b="1" dirty="0">
                <a:solidFill>
                  <a:srgbClr val="4BD7FF"/>
                </a:solidFill>
                <a:cs typeface="+mn-ea"/>
                <a:sym typeface="+mn-lt"/>
              </a:rPr>
              <a:t>套餐一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096000" y="1765396"/>
            <a:ext cx="4773231" cy="37824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父母每日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每周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月度生活健康报告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父母离家、回家的图片消息实时推送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可随时与家中父母进行实时通话，父母无需做任何操作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支持双云摄像头看护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支持门磁布防扩展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开启侦测布防，守护老人在家的安全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“我的叮咚”养老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APP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服务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支持接入更多智能硬件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6" r="25288"/>
          <a:stretch>
            <a:fillRect/>
          </a:stretch>
        </p:blipFill>
        <p:spPr>
          <a:xfrm>
            <a:off x="1585233" y="1957530"/>
            <a:ext cx="3306024" cy="341548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2" name="组合 1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7" name="组合 6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8" name="直接连接符 7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直接连接符 8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组合 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1" name="直接连接符 1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接连接符 11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组合 12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4" name="直接连接符 1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" name="文本框 16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介绍</a:t>
              </a:r>
              <a:r>
                <a:rPr lang="en-US" altLang="zh-CN" b="1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居家养老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套餐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id="{8C3D0FA2-A8FB-43FC-A80C-2244CBA26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/>
          <a:stretch>
            <a:fillRect/>
          </a:stretch>
        </p:blipFill>
        <p:spPr>
          <a:xfrm>
            <a:off x="5703261" y="3733431"/>
            <a:ext cx="7905705" cy="383618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364095" y="3765568"/>
            <a:ext cx="4815508" cy="3190840"/>
          </a:xfrm>
          <a:prstGeom prst="rect">
            <a:avLst/>
          </a:prstGeom>
          <a:solidFill>
            <a:srgbClr val="122041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2086336" y="3196756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66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居家养老</a:t>
            </a:r>
            <a:r>
              <a:rPr lang="zh-CN" altLang="en-US" sz="6600" dirty="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解决方案</a:t>
            </a:r>
            <a:endParaRPr lang="zh-CN" altLang="en-US" sz="6600" b="1" dirty="0">
              <a:gradFill flip="none" rotWithShape="1">
                <a:gsLst>
                  <a:gs pos="0">
                    <a:srgbClr val="62FFFF"/>
                  </a:gs>
                  <a:gs pos="100000">
                    <a:srgbClr val="0D69FF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138122" y="2174731"/>
            <a:ext cx="5545236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 dirty="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阿里云智能</a:t>
            </a:r>
            <a:r>
              <a:rPr lang="en-US" altLang="zh-CN" sz="48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IoT </a:t>
            </a:r>
            <a:r>
              <a:rPr lang="zh-CN" altLang="en-US" sz="48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芸鼎</a:t>
            </a:r>
            <a:endParaRPr lang="zh-CN" altLang="en-US" sz="4800" dirty="0">
              <a:gradFill flip="none" rotWithShape="1">
                <a:gsLst>
                  <a:gs pos="0">
                    <a:srgbClr val="62FFFF"/>
                  </a:gs>
                  <a:gs pos="100000">
                    <a:srgbClr val="0D69FF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cxnSp>
        <p:nvCxnSpPr>
          <p:cNvPr id="22" name="直接连接符 21"/>
          <p:cNvCxnSpPr>
            <a:cxnSpLocks/>
          </p:cNvCxnSpPr>
          <p:nvPr/>
        </p:nvCxnSpPr>
        <p:spPr>
          <a:xfrm>
            <a:off x="1822633" y="2325127"/>
            <a:ext cx="0" cy="2360091"/>
          </a:xfrm>
          <a:prstGeom prst="line">
            <a:avLst/>
          </a:prstGeom>
          <a:ln w="63500">
            <a:solidFill>
              <a:srgbClr val="0D6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2098917" y="4320820"/>
            <a:ext cx="6001475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dist"/>
            <a:r>
              <a:rPr lang="en-US" altLang="zh-CN" dirty="0">
                <a:gradFill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</a:gradFill>
                <a:cs typeface="+mn-ea"/>
                <a:sym typeface="+mn-lt"/>
              </a:rPr>
              <a:t>THE POWERPOINT TELMPLATION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819542" y="2053509"/>
            <a:ext cx="413539" cy="413240"/>
            <a:chOff x="4155790" y="2053509"/>
            <a:chExt cx="413539" cy="413240"/>
          </a:xfrm>
        </p:grpSpPr>
        <p:grpSp>
          <p:nvGrpSpPr>
            <p:cNvPr id="37" name="组合 36"/>
            <p:cNvGrpSpPr/>
            <p:nvPr/>
          </p:nvGrpSpPr>
          <p:grpSpPr>
            <a:xfrm>
              <a:off x="4155790" y="2183506"/>
              <a:ext cx="266582" cy="283243"/>
              <a:chOff x="4389120" y="2293620"/>
              <a:chExt cx="609600" cy="647700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4389120" y="2324100"/>
                <a:ext cx="609600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rgbClr val="4BD7FF">
                        <a:alpha val="0"/>
                      </a:srgbClr>
                    </a:gs>
                    <a:gs pos="100000">
                      <a:srgbClr val="1B82FF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V="1">
                <a:off x="4968240" y="2293620"/>
                <a:ext cx="0" cy="647700"/>
              </a:xfrm>
              <a:prstGeom prst="line">
                <a:avLst/>
              </a:prstGeom>
              <a:ln w="25400">
                <a:gradFill flip="none" rotWithShape="1">
                  <a:gsLst>
                    <a:gs pos="100000">
                      <a:srgbClr val="4BD7FF">
                        <a:alpha val="0"/>
                      </a:srgbClr>
                    </a:gs>
                    <a:gs pos="0">
                      <a:srgbClr val="1B82FF"/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4302747" y="2053509"/>
              <a:ext cx="266582" cy="283243"/>
              <a:chOff x="4389120" y="2293620"/>
              <a:chExt cx="609600" cy="647700"/>
            </a:xfrm>
          </p:grpSpPr>
          <p:cxnSp>
            <p:nvCxnSpPr>
              <p:cNvPr id="39" name="直接连接符 38"/>
              <p:cNvCxnSpPr/>
              <p:nvPr/>
            </p:nvCxnSpPr>
            <p:spPr>
              <a:xfrm>
                <a:off x="4389120" y="2324100"/>
                <a:ext cx="609600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rgbClr val="4BD7FF">
                        <a:alpha val="0"/>
                      </a:srgbClr>
                    </a:gs>
                    <a:gs pos="100000">
                      <a:srgbClr val="1B82FF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V="1">
                <a:off x="4968240" y="2293620"/>
                <a:ext cx="0" cy="647700"/>
              </a:xfrm>
              <a:prstGeom prst="line">
                <a:avLst/>
              </a:prstGeom>
              <a:ln w="25400">
                <a:gradFill flip="none" rotWithShape="1">
                  <a:gsLst>
                    <a:gs pos="100000">
                      <a:srgbClr val="4BD7FF">
                        <a:alpha val="0"/>
                      </a:srgbClr>
                    </a:gs>
                    <a:gs pos="0">
                      <a:srgbClr val="1B82FF"/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5" b="49513"/>
          <a:stretch>
            <a:fillRect/>
          </a:stretch>
        </p:blipFill>
        <p:spPr>
          <a:xfrm rot="5400000">
            <a:off x="-1249386" y="369330"/>
            <a:ext cx="5837879" cy="393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0422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: 圆角 26"/>
          <p:cNvSpPr/>
          <p:nvPr/>
        </p:nvSpPr>
        <p:spPr>
          <a:xfrm>
            <a:off x="890666" y="1935646"/>
            <a:ext cx="5332971" cy="342987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396978" y="5545842"/>
            <a:ext cx="4281456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>
                <a:solidFill>
                  <a:srgbClr val="FFC000"/>
                </a:solidFill>
                <a:cs typeface="+mn-ea"/>
                <a:sym typeface="+mn-lt"/>
              </a:rPr>
              <a:t>““我的</a:t>
            </a:r>
            <a:r>
              <a:rPr lang="en-US" altLang="zh-CN">
                <a:solidFill>
                  <a:srgbClr val="FFC000"/>
                </a:solidFill>
                <a:cs typeface="+mn-ea"/>
                <a:sym typeface="+mn-lt"/>
              </a:rPr>
              <a:t>+</a:t>
            </a:r>
            <a:r>
              <a:rPr lang="zh-CN" altLang="en-US">
                <a:solidFill>
                  <a:srgbClr val="FFC000"/>
                </a:solidFill>
                <a:cs typeface="+mn-ea"/>
                <a:sym typeface="+mn-lt"/>
              </a:rPr>
              <a:t>”</a:t>
            </a:r>
            <a:r>
              <a:rPr lang="en-US" altLang="zh-CN" dirty="0">
                <a:solidFill>
                  <a:srgbClr val="FFC000"/>
                </a:solidFill>
                <a:cs typeface="+mn-ea"/>
                <a:sym typeface="+mn-lt"/>
              </a:rPr>
              <a:t>+</a:t>
            </a:r>
            <a:r>
              <a:rPr lang="zh-CN" altLang="en-US" dirty="0">
                <a:solidFill>
                  <a:srgbClr val="FFC000"/>
                </a:solidFill>
                <a:cs typeface="+mn-ea"/>
                <a:sym typeface="+mn-lt"/>
              </a:rPr>
              <a:t>智能感应器”养老套餐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944634" y="3415495"/>
            <a:ext cx="946221" cy="6068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3200" dirty="0">
                <a:solidFill>
                  <a:srgbClr val="4BD7FF"/>
                </a:solidFill>
                <a:cs typeface="+mn-ea"/>
                <a:sym typeface="+mn-lt"/>
              </a:rPr>
              <a:t>+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2123934" y="1352147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套餐二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033441" y="1736471"/>
            <a:ext cx="4548644" cy="37824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父母每日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每周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月度生活健康报告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父母离家、回家的图片消息实时推送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智能推送每日出门穿衣推荐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智能记录父母每日睡觉和起床的时间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智能记录父母夜间起夜情况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吃药智能提醒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安防功能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>
                <a:solidFill>
                  <a:srgbClr val="4BD7FF"/>
                </a:solidFill>
                <a:cs typeface="+mn-ea"/>
                <a:sym typeface="+mn-lt"/>
              </a:rPr>
              <a:t>“我的</a:t>
            </a:r>
            <a:r>
              <a:rPr lang="en-US" altLang="zh-CN">
                <a:solidFill>
                  <a:srgbClr val="4BD7FF"/>
                </a:solidFill>
                <a:cs typeface="+mn-ea"/>
                <a:sym typeface="+mn-lt"/>
              </a:rPr>
              <a:t>+</a:t>
            </a:r>
            <a:r>
              <a:rPr lang="zh-CN" altLang="en-US">
                <a:solidFill>
                  <a:srgbClr val="4BD7FF"/>
                </a:solidFill>
                <a:cs typeface="+mn-ea"/>
                <a:sym typeface="+mn-lt"/>
              </a:rPr>
              <a:t>”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养老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APP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服务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支持接入更多智能硬件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987" y="2307970"/>
            <a:ext cx="1129017" cy="115866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438" y="3914310"/>
            <a:ext cx="954114" cy="95206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709" y="2281466"/>
            <a:ext cx="1185199" cy="11701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76"/>
          <a:stretch>
            <a:fillRect/>
          </a:stretch>
        </p:blipFill>
        <p:spPr>
          <a:xfrm>
            <a:off x="4749214" y="3883440"/>
            <a:ext cx="1179633" cy="109914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34" name="组合 3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5" name="组合 34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7" name="直接连接符 3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接连接符 38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组合 4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5" name="直接连接符 4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接连接符 4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" name="文本框 46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介绍</a:t>
              </a:r>
              <a:r>
                <a:rPr lang="en-US" altLang="zh-CN" b="1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居家养老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套餐</a:t>
              </a: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id="{0699C370-1179-449C-BCBB-05C3797E936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1" t="33686" r="33828" b="23506"/>
          <a:stretch>
            <a:fillRect/>
          </a:stretch>
        </p:blipFill>
        <p:spPr>
          <a:xfrm>
            <a:off x="1158103" y="2457529"/>
            <a:ext cx="2125455" cy="1170165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A38790ED-C58D-495E-8324-FF7513766D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344" y="4027590"/>
            <a:ext cx="922365" cy="952062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90D8A15B-582A-424C-A5FD-34C48E78479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: 圆角 26"/>
          <p:cNvSpPr/>
          <p:nvPr/>
        </p:nvSpPr>
        <p:spPr>
          <a:xfrm>
            <a:off x="1030079" y="972695"/>
            <a:ext cx="10423984" cy="180858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423202" y="4024299"/>
            <a:ext cx="1596479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>
                <a:solidFill>
                  <a:srgbClr val="FFC000"/>
                </a:solidFill>
                <a:cs typeface="+mn-ea"/>
                <a:sym typeface="+mn-lt"/>
              </a:rPr>
              <a:t>混合控制模块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396877" y="1204649"/>
            <a:ext cx="7710577" cy="12894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智能记录老人生活动态，如起夜次数、睡眠时间等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开关按键有夜间背光，老人夜间开灯更安全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可启用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SOS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功能，老人夜间身体不适时可在开关上呼叫帮助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23202" y="2251795"/>
            <a:ext cx="1596479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FFC000"/>
                </a:solidFill>
                <a:cs typeface="+mn-ea"/>
                <a:sym typeface="+mn-lt"/>
              </a:rPr>
              <a:t>智能开关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23202" y="6036192"/>
            <a:ext cx="1596479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FFC000"/>
                </a:solidFill>
                <a:cs typeface="+mn-ea"/>
                <a:sym typeface="+mn-lt"/>
              </a:rPr>
              <a:t>高清摄像头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613198" y="6036192"/>
            <a:ext cx="1596479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FFC000"/>
                </a:solidFill>
                <a:cs typeface="+mn-ea"/>
                <a:sym typeface="+mn-lt"/>
              </a:rPr>
              <a:t>语音机器人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29" name="矩形: 圆角 28"/>
          <p:cNvSpPr/>
          <p:nvPr/>
        </p:nvSpPr>
        <p:spPr>
          <a:xfrm>
            <a:off x="1030078" y="2981319"/>
            <a:ext cx="10423984" cy="1597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1" t="33686" r="33828" b="23506"/>
          <a:stretch>
            <a:fillRect/>
          </a:stretch>
        </p:blipFill>
        <p:spPr>
          <a:xfrm>
            <a:off x="1586261" y="3249036"/>
            <a:ext cx="1270360" cy="69939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692" y="1204649"/>
            <a:ext cx="993498" cy="1017836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3396877" y="3343820"/>
            <a:ext cx="7710577" cy="8720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集中控制家里的各种物联网养老设备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生成老人每日、每周、每月的健康报告并推送给子女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35" name="矩形: 圆角 34"/>
          <p:cNvSpPr/>
          <p:nvPr/>
        </p:nvSpPr>
        <p:spPr>
          <a:xfrm>
            <a:off x="1030078" y="4803759"/>
            <a:ext cx="10423984" cy="17510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2936969" y="5258834"/>
            <a:ext cx="3490832" cy="8739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智能记录老人每日饮食情况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子女和老人便捷通话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614" y="5125696"/>
            <a:ext cx="959063" cy="80763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798" y="4962691"/>
            <a:ext cx="1034692" cy="1034692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8304104" y="5258834"/>
            <a:ext cx="3046148" cy="8739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吃药提醒、穿衣提醒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陪伴老人的居家生活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266" y="5081492"/>
            <a:ext cx="552186" cy="851836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" name="直接连接符 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直接连接符 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组合 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3" name="直接连接符 32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接连接符 3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0" name="文本框 39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可选配居家养老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硬件</a:t>
              </a:r>
            </a:p>
          </p:txBody>
        </p:sp>
      </p:grpSp>
      <p:pic>
        <p:nvPicPr>
          <p:cNvPr id="42" name="图片 41">
            <a:extLst>
              <a:ext uri="{FF2B5EF4-FFF2-40B4-BE49-F238E27FC236}">
                <a16:creationId xmlns:a16="http://schemas.microsoft.com/office/drawing/2014/main" id="{E85915BD-F5F0-47DB-9773-BBEB8D6865F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4673600" y="2027555"/>
            <a:ext cx="6765290" cy="42462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支持指纹开锁、密码开锁、机械钥匙开锁等多种便捷开锁方式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可搭配光速达叮咚网关、云摄像头、无线门磁等智能产品使用，实现智能看护、远程看护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门锁自带门铃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支持防窥视密码输入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锁定保护功能：连续5次输入错误开锁信息，系统将锁定2分钟，锁定时间内无法进行任何操作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低电量告警提醒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可安装于木门、铁门、不锈钢门等多种门类型，安装改造方便</a:t>
            </a:r>
          </a:p>
          <a:p>
            <a:pPr marL="285750" indent="-285750" algn="l">
              <a:lnSpc>
                <a:spcPct val="150000"/>
              </a:lnSpc>
            </a:pPr>
            <a:endParaRPr lang="zh-CN" altLang="en-US" dirty="0">
              <a:solidFill>
                <a:srgbClr val="1C77E7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03243" y="1364298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物联网智能锁</a:t>
            </a:r>
          </a:p>
        </p:txBody>
      </p:sp>
      <p:pic>
        <p:nvPicPr>
          <p:cNvPr id="7" name="图片 6" descr="E系-斜视-黑"/>
          <p:cNvPicPr>
            <a:picLocks noChangeAspect="1"/>
          </p:cNvPicPr>
          <p:nvPr/>
        </p:nvPicPr>
        <p:blipFill>
          <a:blip r:embed="rId3"/>
          <a:srcRect l="39678" t="2758" r="30183" b="28466"/>
          <a:stretch>
            <a:fillRect/>
          </a:stretch>
        </p:blipFill>
        <p:spPr>
          <a:xfrm>
            <a:off x="525145" y="1605915"/>
            <a:ext cx="3331210" cy="52724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介绍</a:t>
              </a:r>
              <a:r>
                <a:rPr lang="en-US" altLang="zh-CN" b="1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居家养老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套餐核心硬件产品</a:t>
              </a:r>
            </a:p>
          </p:txBody>
        </p:sp>
      </p:grpSp>
      <p:sp>
        <p:nvSpPr>
          <p:cNvPr id="6" name="流程图: 终止 5"/>
          <p:cNvSpPr/>
          <p:nvPr/>
        </p:nvSpPr>
        <p:spPr>
          <a:xfrm>
            <a:off x="6950196" y="1333569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791F0D18-BF27-4CB1-B5A4-A807DD83AA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4673600" y="2027555"/>
            <a:ext cx="6765290" cy="43960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系统集成了小型嵌入式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WEB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服务器功能，为云端服务器或移动端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APP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提供一个操作资源的统一开放式接口，节能、控制需求而研发的智能化产品。系统具有开放性，对用户来说能够在本系统中很好的进行应用，控制家庭的灯光、空调、音乐、窗帘、电视等，从而提升了用户的体验感。</a:t>
            </a:r>
            <a:endParaRPr lang="en-US" altLang="zh-CN" sz="1600">
              <a:solidFill>
                <a:schemeClr val="accent1"/>
              </a:solidFill>
              <a:latin typeface="+mj-ea"/>
              <a:ea typeface="+mj-ea"/>
            </a:endParaRPr>
          </a:p>
          <a:p>
            <a:endParaRPr lang="zh-CN" altLang="en-US" sz="1600">
              <a:solidFill>
                <a:schemeClr val="accent1"/>
              </a:solidFill>
              <a:latin typeface="+mj-ea"/>
              <a:ea typeface="+mj-ea"/>
            </a:endParaRPr>
          </a:p>
          <a:p>
            <a:r>
              <a:rPr lang="zh-CN" altLang="en-US" sz="1600" b="1">
                <a:solidFill>
                  <a:schemeClr val="accent1"/>
                </a:solidFill>
                <a:latin typeface="+mj-ea"/>
                <a:ea typeface="+mj-ea"/>
              </a:rPr>
              <a:t>产品特点</a:t>
            </a:r>
            <a:endParaRPr lang="en-US" altLang="zh-CN" sz="1600" b="1">
              <a:solidFill>
                <a:schemeClr val="accent1"/>
              </a:solidFill>
              <a:latin typeface="+mj-ea"/>
              <a:ea typeface="+mj-ea"/>
            </a:endParaRPr>
          </a:p>
          <a:p>
            <a:endParaRPr lang="zh-CN" altLang="en-US" sz="1600">
              <a:solidFill>
                <a:schemeClr val="accent1"/>
              </a:solidFill>
              <a:latin typeface="+mj-ea"/>
              <a:ea typeface="+mj-ea"/>
            </a:endParaRPr>
          </a:p>
          <a:p>
            <a:r>
              <a:rPr lang="zh-CN" altLang="en-US" sz="1600" b="1">
                <a:solidFill>
                  <a:schemeClr val="accent1"/>
                </a:solidFill>
                <a:latin typeface="+mj-ea"/>
                <a:ea typeface="+mj-ea"/>
              </a:rPr>
              <a:t>兼容性：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可兼容红外控制、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RS485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、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RS232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总线方式，用户可根据实际需要选择合适品牌的灯光开关、插座、电动窗帘电机、功放、空调等等。</a:t>
            </a:r>
          </a:p>
          <a:p>
            <a:r>
              <a:rPr lang="zh-CN" altLang="en-US" sz="1600" b="1">
                <a:solidFill>
                  <a:schemeClr val="accent1"/>
                </a:solidFill>
                <a:latin typeface="+mj-ea"/>
                <a:ea typeface="+mj-ea"/>
              </a:rPr>
              <a:t>用户体验：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为安卓手机、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iphone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等终端开发了专门的应用，更重视用户体验，应用可玩性高。</a:t>
            </a:r>
          </a:p>
          <a:p>
            <a:r>
              <a:rPr lang="zh-CN" altLang="en-US" sz="1600" b="1">
                <a:solidFill>
                  <a:schemeClr val="accent1"/>
                </a:solidFill>
                <a:latin typeface="+mj-ea"/>
                <a:ea typeface="+mj-ea"/>
              </a:rPr>
              <a:t>扩展性：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用户在提供的管理平台上，可扩展产品通迅接口数量（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2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路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CAN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接口，每路可连接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8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个模块）。</a:t>
            </a:r>
          </a:p>
          <a:p>
            <a:r>
              <a:rPr lang="zh-CN" altLang="en-US" sz="1600" b="1">
                <a:solidFill>
                  <a:schemeClr val="accent1"/>
                </a:solidFill>
                <a:latin typeface="+mj-ea"/>
                <a:ea typeface="+mj-ea"/>
              </a:rPr>
              <a:t>实施简单：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列表式的可视化的编程方式，无需专业语言基础；本地数据存储，不受外网网络好坏影响，主动性保护数据的安全，友好的人机互动界面。</a:t>
            </a:r>
          </a:p>
          <a:p>
            <a:pPr marL="285750" indent="-285750" algn="l">
              <a:lnSpc>
                <a:spcPct val="150000"/>
              </a:lnSpc>
            </a:pPr>
            <a:endParaRPr lang="zh-CN" altLang="en-US" dirty="0">
              <a:solidFill>
                <a:srgbClr val="1C77E7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03243" y="1364298"/>
            <a:ext cx="4281456" cy="3836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b="1">
                <a:solidFill>
                  <a:srgbClr val="228EFF"/>
                </a:solidFill>
                <a:cs typeface="+mn-ea"/>
                <a:sym typeface="+mn-lt"/>
              </a:rPr>
              <a:t>家庭边缘网关</a:t>
            </a:r>
            <a:endParaRPr lang="zh-CN" b="1" dirty="0">
              <a:solidFill>
                <a:srgbClr val="228EFF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介绍</a:t>
              </a:r>
              <a:r>
                <a:rPr lang="en-US" altLang="zh-CN" b="1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居家养老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套餐核心硬件产品</a:t>
              </a:r>
            </a:p>
          </p:txBody>
        </p:sp>
      </p:grpSp>
      <p:sp>
        <p:nvSpPr>
          <p:cNvPr id="6" name="流程图: 终止 5"/>
          <p:cNvSpPr/>
          <p:nvPr/>
        </p:nvSpPr>
        <p:spPr>
          <a:xfrm>
            <a:off x="6950196" y="1318972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8941089C-50B6-408A-88C6-F3430ACC38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1" t="33686" r="33828" b="23506"/>
          <a:stretch>
            <a:fillRect/>
          </a:stretch>
        </p:blipFill>
        <p:spPr>
          <a:xfrm>
            <a:off x="753110" y="2465894"/>
            <a:ext cx="3498718" cy="192621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4E40AE57-82B5-4831-A7AD-D48FD71706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834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3" descr="cc.1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084914" y="1571625"/>
            <a:ext cx="6229985" cy="442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文本框 31"/>
          <p:cNvSpPr txBox="1"/>
          <p:nvPr/>
        </p:nvSpPr>
        <p:spPr>
          <a:xfrm>
            <a:off x="4673600" y="2160905"/>
            <a:ext cx="6956425" cy="38309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实现智能锁及其他智能硬件之间的相互通讯、控制、数据采集以及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APP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端的远程控制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采用高强度阻燃</a:t>
            </a:r>
            <a:r>
              <a:rPr lang="en-US" altLang="zh-CN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ABS+PC</a:t>
            </a:r>
            <a:r>
              <a:rPr lang="zh-CN" altLang="en-US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材料，产品美观，耐热性好</a:t>
            </a:r>
            <a:endParaRPr lang="zh-CN" altLang="en-US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具有人体红外探测功能，可主动侦测可疑人员，联动云摄像头进行抓拍，并推送消息到主人手机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WiFi</a:t>
            </a:r>
            <a:r>
              <a:rPr lang="zh-CN" altLang="en-US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网络连接，家庭网络下就能工作</a:t>
            </a:r>
            <a:endParaRPr lang="zh-CN" altLang="en-US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可联动无线门磁传感器，实现家庭安防或记录老人生活动态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多种颜色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LED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指示灯提醒，产品使用和维护更方便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endParaRPr lang="zh-CN" altLang="en-US" dirty="0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介绍</a:t>
              </a:r>
              <a:r>
                <a:rPr lang="en-US" altLang="zh-CN" b="1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居家养老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套餐核心硬件产品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782923" y="1304677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叮咚网关</a:t>
            </a:r>
          </a:p>
        </p:txBody>
      </p:sp>
      <p:sp>
        <p:nvSpPr>
          <p:cNvPr id="4" name="流程图: 终止 3"/>
          <p:cNvSpPr/>
          <p:nvPr/>
        </p:nvSpPr>
        <p:spPr>
          <a:xfrm>
            <a:off x="6929876" y="1270704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FB050E1B-9D41-43D2-BC75-743CD48DCF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5450205" y="2726055"/>
            <a:ext cx="6765290" cy="25844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支持图像抓拍、视频录制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180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°水平全景视野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支持双向实时语音通话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7.5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米红外夜视功能，夜间正常工作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水平角度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360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度调节，垂直可任意翻转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可联动叮咚网关，看护家中老人日常生活</a:t>
            </a:r>
            <a:endParaRPr lang="zh-CN" altLang="en-US" dirty="0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介绍</a:t>
              </a:r>
              <a:r>
                <a:rPr lang="en-US" altLang="zh-CN" b="1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居家养老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套餐核心硬件产品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450183" y="1895227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云摄像头</a:t>
            </a:r>
          </a:p>
        </p:txBody>
      </p:sp>
      <p:sp>
        <p:nvSpPr>
          <p:cNvPr id="35" name="流程图: 终止 34"/>
          <p:cNvSpPr/>
          <p:nvPr/>
        </p:nvSpPr>
        <p:spPr>
          <a:xfrm>
            <a:off x="6597136" y="1861254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7751" y="1861254"/>
            <a:ext cx="3375660" cy="520319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BAF96AC-5789-4372-B790-C5FD6597B5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3810635" y="2374265"/>
            <a:ext cx="6550025" cy="34150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门磁主体和磁体异常分离时自动推送报警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可用于门、窗的入侵布防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可用于采集药箱、冰箱等物品的使用情况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与网关联动，无感知采集老人健康数据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可通过网关与云摄像头联动，在门磁传感器分离的同时实现抓拍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外观小巧精致，采用双面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3M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胶粘贴方式，安装简单灵活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采用高性能、低功耗处理器，续航时间长达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endParaRPr lang="zh-CN" altLang="en-US" dirty="0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介绍</a:t>
              </a:r>
              <a:r>
                <a:rPr lang="en-US" altLang="zh-CN" b="1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居家养老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套餐核心硬件产品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59608" y="1668532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无线门磁传感器</a:t>
            </a:r>
          </a:p>
        </p:txBody>
      </p:sp>
      <p:sp>
        <p:nvSpPr>
          <p:cNvPr id="35" name="流程图: 终止 34"/>
          <p:cNvSpPr/>
          <p:nvPr/>
        </p:nvSpPr>
        <p:spPr>
          <a:xfrm>
            <a:off x="5806561" y="1634559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5650" y="1333500"/>
            <a:ext cx="4866005" cy="499491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E08F7FAE-1677-49AE-8458-8F1709999C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3790950" y="2123440"/>
            <a:ext cx="6735445" cy="38309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布防状态下，当有入侵者时，人体移动传感器可捕捉到入侵者身上的红外线，并与叮咚网关联动，实时推送报警消息到主人手机，实现人不在家，也能看家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可使用人体传感器采集老人起夜情况数据，为老人每日健康指数提供依据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高品质热释能传感器，灵敏识别热量变化，智能感应人体移动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水平探测角度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110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°，探测范围达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12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米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简易安装设计，内部设置防拆开关，使用便捷安全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采用高性能、低功耗处理器，续航时间长达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endParaRPr lang="zh-CN" altLang="en-US" dirty="0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介绍</a:t>
              </a:r>
              <a:r>
                <a:rPr lang="en-US" altLang="zh-CN" b="1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居家养老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套餐核心硬件产品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989173" y="1367542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人体传感器</a:t>
            </a:r>
          </a:p>
        </p:txBody>
      </p:sp>
      <p:sp>
        <p:nvSpPr>
          <p:cNvPr id="35" name="流程图: 终止 34"/>
          <p:cNvSpPr/>
          <p:nvPr/>
        </p:nvSpPr>
        <p:spPr>
          <a:xfrm>
            <a:off x="6136126" y="1333569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52页 lora感知类产品-LH-990L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7105" y="1111885"/>
            <a:ext cx="3286760" cy="512191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25BC762-BE8B-46D8-8026-5DE0F63A02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4224020" y="2123440"/>
            <a:ext cx="6735445" cy="29997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用于检测温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湿度变化的传感器，当检测到温度或湿度超出设定范围时，主动向主人手机推送提醒消息，子女一键可以远程为老人打开空调或加湿器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可以随时在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APP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上查看家中温度、湿度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可与网关联动，为用户提供每日环境健康数据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免工具安装，贴在墙上即可使用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具有低电压自检功能，告别馈电烦恼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智能养老套餐核心硬件产品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422243" y="1367542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温湿度传感器</a:t>
            </a:r>
          </a:p>
        </p:txBody>
      </p:sp>
      <p:sp>
        <p:nvSpPr>
          <p:cNvPr id="35" name="流程图: 终止 34"/>
          <p:cNvSpPr/>
          <p:nvPr/>
        </p:nvSpPr>
        <p:spPr>
          <a:xfrm>
            <a:off x="6569196" y="1333569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982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2740" y="419735"/>
            <a:ext cx="4556760" cy="578231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A86BCD1-B049-41B8-8B23-A19BDAD612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4644390" y="1593850"/>
            <a:ext cx="7305675" cy="46615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按键面板可自定义文字和图标内容，避免老人因健忘经常开错灯的情况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总关功能：老人只需长按</a:t>
            </a:r>
            <a:r>
              <a:rPr lang="en-US" altLang="zh-CN" dirty="0">
                <a:solidFill>
                  <a:srgbClr val="1C77E7"/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秒总关按键，即可关闭家中所有灯光，出门前不需要一再检查确认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具有夜间背光功能，家里老人晚上起夜也可准确找到开关位置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智能开关可以与智能锁进行联动，晚上老人一打开门就可触发预设灯光场景，让老人开门后感受到的是家的温暖而不是黑暗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智能开关之间相互联动，可实现子女房间与老人房间开关互控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全面屏设计，触摸式</a:t>
            </a:r>
            <a:r>
              <a:rPr lang="en-US" altLang="zh-CN" dirty="0">
                <a:solidFill>
                  <a:srgbClr val="1C77E7"/>
                </a:solidFill>
                <a:cs typeface="+mn-ea"/>
                <a:sym typeface="+mn-lt"/>
              </a:rPr>
              <a:t>LED</a:t>
            </a: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屏，按键</a:t>
            </a:r>
            <a:r>
              <a:rPr lang="en-US" altLang="zh-CN" dirty="0">
                <a:solidFill>
                  <a:srgbClr val="1C77E7"/>
                </a:solidFill>
                <a:cs typeface="+mn-ea"/>
                <a:sym typeface="+mn-lt"/>
              </a:rPr>
              <a:t>1-6</a:t>
            </a: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个屏位可选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采用无线通讯技术，无需布线，安装调试更加快速简单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采用通用</a:t>
            </a:r>
            <a:r>
              <a:rPr lang="en-US" altLang="zh-CN" dirty="0">
                <a:solidFill>
                  <a:srgbClr val="1C77E7"/>
                </a:solidFill>
                <a:cs typeface="+mn-ea"/>
                <a:sym typeface="+mn-lt"/>
              </a:rPr>
              <a:t>86</a:t>
            </a: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型外观尺寸，可直接替换原有开关，安装改造快速简单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介绍</a:t>
              </a:r>
              <a:r>
                <a:rPr lang="en-US" altLang="zh-CN" b="1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居家养老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套餐核心硬件产品</a:t>
              </a: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6" t="20295" r="41511" b="26852"/>
          <a:stretch>
            <a:fillRect/>
          </a:stretch>
        </p:blipFill>
        <p:spPr>
          <a:xfrm rot="2340000">
            <a:off x="-704215" y="1811655"/>
            <a:ext cx="4008755" cy="39243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156303" y="987177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智能开关</a:t>
            </a:r>
          </a:p>
        </p:txBody>
      </p:sp>
      <p:sp>
        <p:nvSpPr>
          <p:cNvPr id="35" name="流程图: 终止 34"/>
          <p:cNvSpPr/>
          <p:nvPr/>
        </p:nvSpPr>
        <p:spPr>
          <a:xfrm>
            <a:off x="7303256" y="953204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586909A8-1D08-4B9C-8BAA-55301D790F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77092" y="1466850"/>
            <a:ext cx="7581900" cy="342899"/>
            <a:chOff x="2177092" y="1466850"/>
            <a:chExt cx="7581900" cy="342899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2177092" y="1638300"/>
              <a:ext cx="7581900" cy="0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4BD7FF">
                      <a:alpha val="0"/>
                    </a:srgbClr>
                  </a:gs>
                  <a:gs pos="54000">
                    <a:srgbClr val="4BD7FF"/>
                  </a:gs>
                  <a:gs pos="100000">
                    <a:srgbClr val="4BD7F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菱形 33"/>
            <p:cNvSpPr/>
            <p:nvPr/>
          </p:nvSpPr>
          <p:spPr>
            <a:xfrm>
              <a:off x="5943600" y="1466850"/>
              <a:ext cx="342899" cy="342899"/>
            </a:xfrm>
            <a:prstGeom prst="diamond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35" name="菱形 34"/>
            <p:cNvSpPr/>
            <p:nvPr/>
          </p:nvSpPr>
          <p:spPr>
            <a:xfrm flipH="1">
              <a:off x="6060758" y="1584008"/>
              <a:ext cx="108583" cy="108583"/>
            </a:xfrm>
            <a:prstGeom prst="diamond">
              <a:avLst/>
            </a:prstGeom>
            <a:solidFill>
              <a:srgbClr val="1220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36" name="菱形 35"/>
            <p:cNvSpPr/>
            <p:nvPr/>
          </p:nvSpPr>
          <p:spPr>
            <a:xfrm flipH="1">
              <a:off x="6576437" y="1584007"/>
              <a:ext cx="108583" cy="108583"/>
            </a:xfrm>
            <a:prstGeom prst="diamond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37" name="菱形 36"/>
            <p:cNvSpPr/>
            <p:nvPr/>
          </p:nvSpPr>
          <p:spPr>
            <a:xfrm flipH="1">
              <a:off x="6974957" y="1607223"/>
              <a:ext cx="85367" cy="85367"/>
            </a:xfrm>
            <a:prstGeom prst="diamond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38" name="菱形 37"/>
            <p:cNvSpPr/>
            <p:nvPr/>
          </p:nvSpPr>
          <p:spPr>
            <a:xfrm flipH="1">
              <a:off x="5483044" y="1584007"/>
              <a:ext cx="108583" cy="108583"/>
            </a:xfrm>
            <a:prstGeom prst="diamond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39" name="菱形 38"/>
            <p:cNvSpPr/>
            <p:nvPr/>
          </p:nvSpPr>
          <p:spPr>
            <a:xfrm flipH="1">
              <a:off x="5087840" y="1595614"/>
              <a:ext cx="85367" cy="85367"/>
            </a:xfrm>
            <a:prstGeom prst="diamond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407163" y="544917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 b="1" dirty="0">
                <a:solidFill>
                  <a:srgbClr val="4BD7FF"/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2762450" y="3245397"/>
            <a:ext cx="4868985" cy="677796"/>
            <a:chOff x="520218" y="418450"/>
            <a:chExt cx="5658081" cy="787644"/>
          </a:xfrm>
        </p:grpSpPr>
        <p:sp>
          <p:nvSpPr>
            <p:cNvPr id="43" name="矩形: 圆角 42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1301959" y="418450"/>
              <a:ext cx="4876340" cy="787644"/>
              <a:chOff x="1292231" y="418450"/>
              <a:chExt cx="4876340" cy="787644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1292231" y="418450"/>
                <a:ext cx="3295074" cy="536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BD7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方案背景</a:t>
                </a: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1292231" y="902086"/>
                <a:ext cx="4876340" cy="304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100" dirty="0">
                    <a:solidFill>
                      <a:srgbClr val="4BD7FF"/>
                    </a:solidFill>
                    <a:cs typeface="+mn-ea"/>
                    <a:sym typeface="+mn-lt"/>
                  </a:rPr>
                  <a:t>PROGRAMME BACKGROUND </a:t>
                </a:r>
              </a:p>
            </p:txBody>
          </p:sp>
        </p:grpSp>
        <p:sp>
          <p:nvSpPr>
            <p:cNvPr id="45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724778" y="4541904"/>
            <a:ext cx="4868985" cy="677796"/>
            <a:chOff x="520218" y="418450"/>
            <a:chExt cx="5658081" cy="787644"/>
          </a:xfrm>
        </p:grpSpPr>
        <p:sp>
          <p:nvSpPr>
            <p:cNvPr id="49" name="矩形: 圆角 48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1301959" y="418450"/>
              <a:ext cx="4876340" cy="787644"/>
              <a:chOff x="1292231" y="418450"/>
              <a:chExt cx="4876340" cy="787644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1292231" y="418450"/>
                <a:ext cx="3295074" cy="536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BD7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方案介绍</a:t>
                </a: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1292231" y="902086"/>
                <a:ext cx="4876340" cy="304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100" dirty="0">
                    <a:solidFill>
                      <a:srgbClr val="4BD7FF"/>
                    </a:solidFill>
                    <a:cs typeface="+mn-ea"/>
                    <a:sym typeface="+mn-lt"/>
                  </a:rPr>
                  <a:t>PROGRAMME INTRODUCTION</a:t>
                </a:r>
              </a:p>
            </p:txBody>
          </p:sp>
        </p:grpSp>
        <p:sp>
          <p:nvSpPr>
            <p:cNvPr id="51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765185" y="3260999"/>
            <a:ext cx="5553713" cy="677796"/>
            <a:chOff x="520218" y="418450"/>
            <a:chExt cx="6453780" cy="787644"/>
          </a:xfrm>
        </p:grpSpPr>
        <p:sp>
          <p:nvSpPr>
            <p:cNvPr id="55" name="矩形: 圆角 54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301958" y="418450"/>
              <a:ext cx="5672040" cy="787644"/>
              <a:chOff x="1292230" y="418450"/>
              <a:chExt cx="5672040" cy="787644"/>
            </a:xfrm>
          </p:grpSpPr>
          <p:sp>
            <p:nvSpPr>
              <p:cNvPr id="58" name="文本框 57"/>
              <p:cNvSpPr txBox="1"/>
              <p:nvPr/>
            </p:nvSpPr>
            <p:spPr>
              <a:xfrm>
                <a:off x="1292230" y="418450"/>
                <a:ext cx="5672040" cy="536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BD7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养老新生态</a:t>
                </a: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1292231" y="902086"/>
                <a:ext cx="4876340" cy="304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100" dirty="0">
                    <a:solidFill>
                      <a:srgbClr val="4BD7FF"/>
                    </a:solidFill>
                    <a:cs typeface="+mn-ea"/>
                    <a:sym typeface="+mn-lt"/>
                  </a:rPr>
                  <a:t>NEW PENSION ECOLOGY</a:t>
                </a:r>
              </a:p>
            </p:txBody>
          </p:sp>
        </p:grpSp>
        <p:sp>
          <p:nvSpPr>
            <p:cNvPr id="57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765185" y="4496866"/>
            <a:ext cx="4868985" cy="677796"/>
            <a:chOff x="520218" y="418450"/>
            <a:chExt cx="5658081" cy="787644"/>
          </a:xfrm>
        </p:grpSpPr>
        <p:sp>
          <p:nvSpPr>
            <p:cNvPr id="61" name="矩形: 圆角 60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1301959" y="418450"/>
              <a:ext cx="4876340" cy="787644"/>
              <a:chOff x="1292231" y="418450"/>
              <a:chExt cx="4876340" cy="787644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1292231" y="418450"/>
                <a:ext cx="3295074" cy="536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BD7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方案实施计划</a:t>
                </a: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1292231" y="902086"/>
                <a:ext cx="4876340" cy="304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100" dirty="0">
                    <a:solidFill>
                      <a:srgbClr val="4BD7FF"/>
                    </a:solidFill>
                    <a:cs typeface="+mn-ea"/>
                    <a:sym typeface="+mn-lt"/>
                  </a:rPr>
                  <a:t>PROGRAMME IMPLEMENTATION</a:t>
                </a:r>
              </a:p>
            </p:txBody>
          </p:sp>
        </p:grpSp>
        <p:sp>
          <p:nvSpPr>
            <p:cNvPr id="63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2276" y="202078"/>
            <a:ext cx="4291324" cy="368300"/>
            <a:chOff x="382276" y="202078"/>
            <a:chExt cx="4291324" cy="3683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文本框 4"/>
            <p:cNvSpPr txBox="1"/>
            <p:nvPr/>
          </p:nvSpPr>
          <p:spPr>
            <a:xfrm>
              <a:off x="1265771" y="202078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我的叮咚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APP</a:t>
              </a: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4588668" y="5525089"/>
            <a:ext cx="3014664" cy="351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600" dirty="0">
                <a:solidFill>
                  <a:srgbClr val="4BD7FF"/>
                </a:solidFill>
                <a:cs typeface="+mn-ea"/>
                <a:sym typeface="+mn-lt"/>
              </a:rPr>
              <a:t>首页健康报告</a:t>
            </a:r>
            <a:endParaRPr lang="en-US" altLang="zh-CN" sz="16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90853" y="5525089"/>
            <a:ext cx="3014664" cy="351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600" dirty="0">
                <a:solidFill>
                  <a:srgbClr val="4BD7FF"/>
                </a:solidFill>
                <a:cs typeface="+mn-ea"/>
                <a:sym typeface="+mn-lt"/>
              </a:rPr>
              <a:t>养老设备管理</a:t>
            </a:r>
            <a:endParaRPr lang="en-US" altLang="zh-CN" sz="16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860803" y="5525089"/>
            <a:ext cx="3014664" cy="351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600" dirty="0">
                <a:solidFill>
                  <a:srgbClr val="4BD7FF"/>
                </a:solidFill>
                <a:cs typeface="+mn-ea"/>
                <a:sym typeface="+mn-lt"/>
              </a:rPr>
              <a:t>社区养老服务</a:t>
            </a:r>
            <a:endParaRPr lang="en-US" altLang="zh-CN" sz="16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987476" y="5525089"/>
            <a:ext cx="3014664" cy="351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600" dirty="0">
                <a:solidFill>
                  <a:srgbClr val="4BD7FF"/>
                </a:solidFill>
                <a:cs typeface="+mn-ea"/>
                <a:sym typeface="+mn-lt"/>
              </a:rPr>
              <a:t>账号管理</a:t>
            </a:r>
            <a:endParaRPr lang="en-US" altLang="zh-CN" sz="16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50153" y="1185945"/>
            <a:ext cx="10890331" cy="4250229"/>
            <a:chOff x="525109" y="595936"/>
            <a:chExt cx="11846753" cy="46234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834" y="1162678"/>
              <a:ext cx="2280148" cy="405562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109" y="1163810"/>
              <a:ext cx="2280148" cy="4055623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9838" y="595936"/>
              <a:ext cx="2598780" cy="462236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7473" y="1163808"/>
              <a:ext cx="2280149" cy="4055625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1714" y="1153607"/>
              <a:ext cx="2280148" cy="4055624"/>
            </a:xfrm>
            <a:prstGeom prst="rect">
              <a:avLst/>
            </a:prstGeom>
          </p:spPr>
        </p:pic>
      </p:grpSp>
      <p:sp>
        <p:nvSpPr>
          <p:cNvPr id="30" name="文本框 29"/>
          <p:cNvSpPr txBox="1"/>
          <p:nvPr/>
        </p:nvSpPr>
        <p:spPr>
          <a:xfrm>
            <a:off x="2297926" y="5520235"/>
            <a:ext cx="3014664" cy="351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600" dirty="0">
                <a:solidFill>
                  <a:srgbClr val="4BD7FF"/>
                </a:solidFill>
                <a:cs typeface="+mn-ea"/>
                <a:sym typeface="+mn-lt"/>
              </a:rPr>
              <a:t>老人生活动态</a:t>
            </a:r>
            <a:endParaRPr lang="en-US" altLang="zh-CN" sz="16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E8FB720A-5F93-4482-9B7D-DCB9734A583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37" name="组合 3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9" name="组合 38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组合 4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文本框 37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数据大屏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09" y="856092"/>
            <a:ext cx="10379898" cy="583869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8EB8373-1E98-43EA-BB53-2EA441F310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文本框 4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养老服务平台</a:t>
              </a: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73" y="856094"/>
            <a:ext cx="10309207" cy="579892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48033FE8-CCBB-4BC7-93C1-FF85C4B2CA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文本框 4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养老服务平台</a:t>
              </a: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09" y="843235"/>
            <a:ext cx="10293271" cy="578996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2E36EC5F-F667-4A7F-BD80-CBF7AFCA81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文本框 4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养老服务平台</a:t>
              </a: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43" y="843233"/>
            <a:ext cx="10293272" cy="578996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1840CEC-9F03-45EE-B131-17FFA726DE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796">
            <a:off x="2307764" y="152393"/>
            <a:ext cx="6995893" cy="699589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55573" y="1844781"/>
            <a:ext cx="31931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rPr>
              <a:t>04</a:t>
            </a:r>
            <a:endParaRPr lang="zh-CN" altLang="en-US" sz="16600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702408" y="3429000"/>
            <a:ext cx="2935705" cy="1202070"/>
            <a:chOff x="4602496" y="2705479"/>
            <a:chExt cx="2935705" cy="1202070"/>
          </a:xfrm>
          <a:solidFill>
            <a:srgbClr val="122041"/>
          </a:solidFill>
        </p:grpSpPr>
        <p:sp>
          <p:nvSpPr>
            <p:cNvPr id="70" name="文本框 69"/>
            <p:cNvSpPr txBox="1"/>
            <p:nvPr/>
          </p:nvSpPr>
          <p:spPr>
            <a:xfrm>
              <a:off x="4602496" y="2705479"/>
              <a:ext cx="2790592" cy="120032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kern="2400" spc="1200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4BD7FF"/>
                      </a:gs>
                      <a:gs pos="100000">
                        <a:srgbClr val="1B82FF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方案实施</a:t>
              </a:r>
              <a:endParaRPr lang="en-US" altLang="zh-CN" sz="3600" b="1" kern="2400" spc="12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  <a:p>
              <a:pPr algn="ctr"/>
              <a:r>
                <a:rPr lang="zh-CN" altLang="en-US" sz="3600" b="1" kern="2400" spc="1200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4BD7FF"/>
                      </a:gs>
                      <a:gs pos="100000">
                        <a:srgbClr val="1B82FF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计划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4602496" y="2705479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rgbClr val="1B82FF"/>
                  </a:gs>
                  <a:gs pos="100000">
                    <a:srgbClr val="4BD7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4602496" y="3907549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37" name="组合 3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9" name="组合 38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组合 4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文本框 37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方案实施计划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基础期</a:t>
              </a: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1219803" y="1669700"/>
            <a:ext cx="2907673" cy="461665"/>
          </a:xfrm>
          <a:prstGeom prst="rect">
            <a:avLst/>
          </a:prstGeom>
          <a:gradFill>
            <a:gsLst>
              <a:gs pos="0">
                <a:srgbClr val="62FFFF"/>
              </a:gs>
              <a:gs pos="100000">
                <a:srgbClr val="1B82FF"/>
              </a:gs>
            </a:gsLst>
            <a:lin ang="0" scaled="1"/>
          </a:gra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一、基础期</a:t>
            </a:r>
          </a:p>
        </p:txBody>
      </p:sp>
      <p:pic>
        <p:nvPicPr>
          <p:cNvPr id="57" name="Picture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19996" y="2417447"/>
            <a:ext cx="5253283" cy="4343400"/>
          </a:xfrm>
          <a:prstGeom prst="rect">
            <a:avLst/>
          </a:prstGeom>
        </p:spPr>
      </p:pic>
      <p:sp>
        <p:nvSpPr>
          <p:cNvPr id="56" name="矩形 55"/>
          <p:cNvSpPr/>
          <p:nvPr/>
        </p:nvSpPr>
        <p:spPr>
          <a:xfrm>
            <a:off x="6610782" y="2354627"/>
            <a:ext cx="5471710" cy="4469040"/>
          </a:xfrm>
          <a:prstGeom prst="rect">
            <a:avLst/>
          </a:prstGeom>
          <a:solidFill>
            <a:srgbClr val="12204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Rectangle 23"/>
          <p:cNvSpPr/>
          <p:nvPr/>
        </p:nvSpPr>
        <p:spPr>
          <a:xfrm>
            <a:off x="1219803" y="2417447"/>
            <a:ext cx="6485815" cy="160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01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搭建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大数据收集分析平台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——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阿里云健康大脑中心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altLang="zh-CN" dirty="0">
                <a:solidFill>
                  <a:srgbClr val="4BD7FF"/>
                </a:solidFill>
                <a:cs typeface="+mn-ea"/>
              </a:rPr>
              <a:t>02 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实现物联网设备的硬件</a:t>
            </a:r>
            <a:r>
              <a:rPr lang="zh-CN" altLang="en-US">
                <a:solidFill>
                  <a:srgbClr val="4BD7FF"/>
                </a:solidFill>
                <a:cs typeface="+mn-ea"/>
              </a:rPr>
              <a:t>交互</a:t>
            </a:r>
            <a:r>
              <a:rPr lang="en-US" altLang="zh-CN">
                <a:solidFill>
                  <a:srgbClr val="4BD7FF"/>
                </a:solidFill>
                <a:cs typeface="+mn-ea"/>
              </a:rPr>
              <a:t>——</a:t>
            </a:r>
            <a:r>
              <a:rPr lang="zh-CN" altLang="en-US">
                <a:solidFill>
                  <a:srgbClr val="4BD7FF"/>
                </a:solidFill>
                <a:cs typeface="+mn-ea"/>
              </a:rPr>
              <a:t>芸鼎硬件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综合管理平台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altLang="zh-CN" dirty="0">
                <a:solidFill>
                  <a:srgbClr val="4BD7FF"/>
                </a:solidFill>
                <a:cs typeface="+mn-ea"/>
              </a:rPr>
              <a:t>03 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上线智慧养老服务平台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——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由从事多年养老系统公司开发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04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项目在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相关机构初步运行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——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前期补助后期生态自我运行</a:t>
            </a: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58" name="Rectangle 23"/>
          <p:cNvSpPr/>
          <p:nvPr/>
        </p:nvSpPr>
        <p:spPr>
          <a:xfrm>
            <a:off x="1219803" y="4405600"/>
            <a:ext cx="4899783" cy="437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基础期目标：让</a:t>
            </a: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20%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以上的目标家庭受益</a:t>
            </a:r>
            <a:endParaRPr lang="en-US" altLang="zh-CN" noProof="1">
              <a:solidFill>
                <a:srgbClr val="4BD7FF"/>
              </a:solidFill>
              <a:cs typeface="+mn-ea"/>
              <a:sym typeface="+mn-lt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366D591D-AE24-4744-B001-BBF032F8F7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37" name="组合 3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9" name="组合 38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组合 4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文本框 37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方案实施计划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提升期</a:t>
              </a: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826739" y="1626504"/>
            <a:ext cx="5231496" cy="523149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291596" y="1267282"/>
            <a:ext cx="5201208" cy="5581650"/>
          </a:xfrm>
          <a:prstGeom prst="rect">
            <a:avLst/>
          </a:prstGeom>
          <a:solidFill>
            <a:srgbClr val="12204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Rectangle 23"/>
          <p:cNvSpPr/>
          <p:nvPr/>
        </p:nvSpPr>
        <p:spPr>
          <a:xfrm>
            <a:off x="1265771" y="2417447"/>
            <a:ext cx="6562737" cy="160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01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完成从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被动式的滞后数据到实时健康档案的转型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02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从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被动式养老转换到应用数据分析的预防性养老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03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从高成本低效的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人工型养老转换为低成本高效的智慧型养老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04 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常规生命体征数据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--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医疗数据方向采集</a:t>
            </a: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6" name="Rectangle 23"/>
          <p:cNvSpPr/>
          <p:nvPr/>
        </p:nvSpPr>
        <p:spPr>
          <a:xfrm>
            <a:off x="1163428" y="4532751"/>
            <a:ext cx="4899783" cy="43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提升期目标：让</a:t>
            </a: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60%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以上的目标家庭受益</a:t>
            </a: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219803" y="1669700"/>
            <a:ext cx="2907673" cy="461665"/>
          </a:xfrm>
          <a:prstGeom prst="rect">
            <a:avLst/>
          </a:prstGeom>
          <a:gradFill>
            <a:gsLst>
              <a:gs pos="0">
                <a:srgbClr val="62FFFF"/>
              </a:gs>
              <a:gs pos="100000">
                <a:srgbClr val="1B82FF"/>
              </a:gs>
            </a:gsLst>
            <a:lin ang="0" scaled="1"/>
          </a:gra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二、提升期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3CF34B97-CE41-4728-A193-0E57230C5C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20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37" name="组合 3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9" name="组合 38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组合 4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文本框 37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方案实施计划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完善期</a:t>
              </a:r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13745" y="270329"/>
            <a:ext cx="7519528" cy="5316306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5763584" y="61912"/>
            <a:ext cx="6419850" cy="6734175"/>
          </a:xfrm>
          <a:prstGeom prst="rect">
            <a:avLst/>
          </a:prstGeom>
          <a:solidFill>
            <a:srgbClr val="12204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2" name="Rectangle 23"/>
          <p:cNvSpPr/>
          <p:nvPr/>
        </p:nvSpPr>
        <p:spPr>
          <a:xfrm>
            <a:off x="1219803" y="2450163"/>
            <a:ext cx="7287878" cy="1599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01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普及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医养集合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-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中西融合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-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食疗为主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-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药为辅的中医养生理念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02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普及健康的运动养生方式</a:t>
            </a:r>
            <a:endParaRPr lang="en-US" altLang="zh-CN" noProof="1">
              <a:solidFill>
                <a:srgbClr val="4BD7FF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03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形成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分析预防为主的健康养老模式</a:t>
            </a: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  <a:defRPr/>
            </a:pP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32" name="Rectangle 23"/>
          <p:cNvSpPr/>
          <p:nvPr/>
        </p:nvSpPr>
        <p:spPr>
          <a:xfrm>
            <a:off x="1219803" y="4290876"/>
            <a:ext cx="4899783" cy="43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完善期目标：让</a:t>
            </a: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80%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以上的目标家庭受益</a:t>
            </a: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219803" y="1669700"/>
            <a:ext cx="2907673" cy="461665"/>
          </a:xfrm>
          <a:prstGeom prst="rect">
            <a:avLst/>
          </a:prstGeom>
          <a:gradFill>
            <a:gsLst>
              <a:gs pos="0">
                <a:srgbClr val="62FFFF"/>
              </a:gs>
              <a:gs pos="100000">
                <a:srgbClr val="1B82FF"/>
              </a:gs>
            </a:gsLst>
            <a:lin ang="0" scaled="1"/>
          </a:gra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二、完善期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53F9BB73-E2A4-4D97-89C6-169F9961F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:a16="http://schemas.microsoft.com/office/drawing/2014/main" id="{ED2BEC79-E346-4C69-9DC5-E36845EE6D8E}"/>
              </a:ext>
            </a:extLst>
          </p:cNvPr>
          <p:cNvSpPr/>
          <p:nvPr/>
        </p:nvSpPr>
        <p:spPr>
          <a:xfrm>
            <a:off x="6412096" y="1824535"/>
            <a:ext cx="5471710" cy="4469040"/>
          </a:xfrm>
          <a:prstGeom prst="rect">
            <a:avLst/>
          </a:prstGeom>
          <a:solidFill>
            <a:srgbClr val="12204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6" name="组合 3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37" name="组合 3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9" name="组合 38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组合 4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文本框 37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rgbClr val="1C77E7"/>
                  </a:solidFill>
                  <a:cs typeface="+mn-ea"/>
                  <a:sym typeface="+mn-lt"/>
                </a:rPr>
                <a:t>公司简介</a:t>
              </a:r>
              <a:endParaRPr lang="zh-CN" altLang="en-US" b="1" dirty="0">
                <a:solidFill>
                  <a:srgbClr val="1C77E7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id="{3CF34B97-CE41-4728-A193-0E57230C5C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D03A57A1-FDDA-4398-A535-773984F98EEB}"/>
              </a:ext>
            </a:extLst>
          </p:cNvPr>
          <p:cNvSpPr/>
          <p:nvPr/>
        </p:nvSpPr>
        <p:spPr>
          <a:xfrm>
            <a:off x="1517389" y="3026699"/>
            <a:ext cx="53178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>
                <a:solidFill>
                  <a:srgbClr val="4BD7E1"/>
                </a:solidFill>
                <a:latin typeface="+mn-ea"/>
              </a:rPr>
              <a:t>芸鼎信息科技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有限公司创立于</a:t>
            </a:r>
            <a:r>
              <a:rPr lang="en-US" altLang="zh-CN" sz="1600">
                <a:solidFill>
                  <a:srgbClr val="4BD7E1"/>
                </a:solidFill>
                <a:latin typeface="+mn-ea"/>
              </a:rPr>
              <a:t>2016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年</a:t>
            </a:r>
            <a:r>
              <a:rPr lang="en-US" altLang="zh-CN" sz="1600">
                <a:solidFill>
                  <a:srgbClr val="4BD7E1"/>
                </a:solidFill>
                <a:latin typeface="+mn-ea"/>
              </a:rPr>
              <a:t>7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月，是一家为</a:t>
            </a:r>
            <a:r>
              <a:rPr lang="zh-CN" altLang="en-US" sz="1600">
                <a:solidFill>
                  <a:srgbClr val="4BD7E1"/>
                </a:solidFill>
                <a:latin typeface="+mn-ea"/>
              </a:rPr>
              <a:t>数据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交互和价值交换提供智慧端口产品和专业服务的</a:t>
            </a:r>
            <a:r>
              <a:rPr lang="zh-CN" altLang="en-US" sz="1600">
                <a:solidFill>
                  <a:srgbClr val="4BD7E1"/>
                </a:solidFill>
                <a:latin typeface="+mn-ea"/>
              </a:rPr>
              <a:t>信息科技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公司</a:t>
            </a:r>
            <a:r>
              <a:rPr lang="en-US" altLang="zh-CN" sz="1600" baseline="30000">
                <a:solidFill>
                  <a:srgbClr val="4BD7E1"/>
                </a:solidFill>
                <a:latin typeface="+mn-ea"/>
              </a:rPr>
              <a:t> </a:t>
            </a:r>
            <a:r>
              <a:rPr lang="zh-CN" altLang="en-US" sz="1600" baseline="30000">
                <a:solidFill>
                  <a:srgbClr val="4BD7E1"/>
                </a:solidFill>
                <a:latin typeface="+mn-ea"/>
              </a:rPr>
              <a:t>。</a:t>
            </a:r>
            <a:r>
              <a:rPr lang="zh-CN" altLang="en-US" sz="1600">
                <a:solidFill>
                  <a:srgbClr val="4BD7E1"/>
                </a:solidFill>
                <a:latin typeface="+mn-ea"/>
              </a:rPr>
              <a:t>芸鼎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的核心产品包括边缘网关、智慧物联</a:t>
            </a:r>
            <a:r>
              <a:rPr lang="zh-CN" altLang="en-US" sz="1600">
                <a:solidFill>
                  <a:srgbClr val="4BD7E1"/>
                </a:solidFill>
                <a:latin typeface="+mn-ea"/>
              </a:rPr>
              <a:t>系统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、</a:t>
            </a:r>
            <a:r>
              <a:rPr lang="en-US" altLang="zh-CN" sz="1600">
                <a:solidFill>
                  <a:srgbClr val="4BD7E1"/>
                </a:solidFill>
                <a:latin typeface="+mn-ea"/>
              </a:rPr>
              <a:t>ACS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管理后台、智慧社区应用平台</a:t>
            </a:r>
            <a:r>
              <a:rPr lang="zh-CN" altLang="en-US" sz="1600">
                <a:solidFill>
                  <a:srgbClr val="4BD7E1"/>
                </a:solidFill>
                <a:latin typeface="+mn-ea"/>
              </a:rPr>
              <a:t>等</a:t>
            </a:r>
            <a:r>
              <a:rPr lang="en-US" altLang="zh-CN" sz="1600" baseline="30000">
                <a:solidFill>
                  <a:srgbClr val="4BD7E1"/>
                </a:solidFill>
                <a:latin typeface="+mn-ea"/>
              </a:rPr>
              <a:t> 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。边缘网关产品广泛应用于</a:t>
            </a:r>
            <a:r>
              <a:rPr lang="zh-CN" altLang="en-US" sz="1600">
                <a:solidFill>
                  <a:srgbClr val="4BD7E1"/>
                </a:solidFill>
                <a:latin typeface="+mn-ea"/>
              </a:rPr>
              <a:t>居家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养老、智慧社区等领域；智慧物联</a:t>
            </a:r>
            <a:r>
              <a:rPr lang="zh-CN" altLang="en-US" sz="1600">
                <a:solidFill>
                  <a:srgbClr val="4BD7E1"/>
                </a:solidFill>
                <a:latin typeface="+mn-ea"/>
              </a:rPr>
              <a:t>系统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为新零售领域搭建</a:t>
            </a:r>
            <a:r>
              <a:rPr lang="zh-CN" altLang="en-US" sz="1600">
                <a:solidFill>
                  <a:srgbClr val="4BD7E1"/>
                </a:solidFill>
                <a:latin typeface="+mn-ea"/>
              </a:rPr>
              <a:t>价值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平台提供</a:t>
            </a:r>
            <a:r>
              <a:rPr lang="en-US" altLang="zh-CN" sz="1600">
                <a:solidFill>
                  <a:srgbClr val="4BD7E1"/>
                </a:solidFill>
                <a:latin typeface="+mn-ea"/>
              </a:rPr>
              <a:t>“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硬件产品</a:t>
            </a:r>
            <a:r>
              <a:rPr lang="en-US" altLang="zh-CN" sz="1600">
                <a:solidFill>
                  <a:srgbClr val="4BD7E1"/>
                </a:solidFill>
                <a:latin typeface="+mn-ea"/>
              </a:rPr>
              <a:t>+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软件平台</a:t>
            </a:r>
            <a:r>
              <a:rPr lang="en-US" altLang="zh-CN" sz="1600">
                <a:solidFill>
                  <a:srgbClr val="4BD7E1"/>
                </a:solidFill>
                <a:latin typeface="+mn-ea"/>
              </a:rPr>
              <a:t>+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场景应用</a:t>
            </a:r>
            <a:r>
              <a:rPr lang="en-US" altLang="zh-CN" sz="1600">
                <a:solidFill>
                  <a:srgbClr val="4BD7E1"/>
                </a:solidFill>
                <a:latin typeface="+mn-ea"/>
              </a:rPr>
              <a:t>”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整体解决方案</a:t>
            </a:r>
            <a:r>
              <a:rPr lang="zh-CN" altLang="en-US" sz="1600">
                <a:solidFill>
                  <a:srgbClr val="4BD7E1"/>
                </a:solidFill>
                <a:latin typeface="+mn-ea"/>
              </a:rPr>
              <a:t>，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为用户提供了全面的价值互链服务，构建绿色</a:t>
            </a:r>
            <a:r>
              <a:rPr lang="zh-CN" altLang="en-US" sz="1600">
                <a:solidFill>
                  <a:srgbClr val="4BD7E1"/>
                </a:solidFill>
                <a:latin typeface="+mn-ea"/>
              </a:rPr>
              <a:t>住区</a:t>
            </a:r>
            <a:r>
              <a:rPr lang="zh-CN" altLang="zh-CN" sz="1600">
                <a:solidFill>
                  <a:srgbClr val="4BD7E1"/>
                </a:solidFill>
                <a:latin typeface="+mn-ea"/>
              </a:rPr>
              <a:t>生态圈。</a:t>
            </a:r>
            <a:endParaRPr lang="zh-CN" altLang="en-US" sz="1600">
              <a:solidFill>
                <a:srgbClr val="4BD7E1"/>
              </a:solidFill>
              <a:latin typeface="+mn-ea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B0C1A3FE-527F-4CC1-8585-AB246E2C9F3A}"/>
              </a:ext>
            </a:extLst>
          </p:cNvPr>
          <p:cNvSpPr/>
          <p:nvPr/>
        </p:nvSpPr>
        <p:spPr>
          <a:xfrm>
            <a:off x="3225004" y="1574056"/>
            <a:ext cx="2433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4BD7E1"/>
                </a:solidFill>
                <a:cs typeface="+mn-ea"/>
                <a:sym typeface="+mn-lt"/>
              </a:rPr>
              <a:t>芸鼎</a:t>
            </a:r>
            <a:r>
              <a:rPr lang="en-US" altLang="zh-CN" sz="2400" b="1">
                <a:solidFill>
                  <a:srgbClr val="4BD7E1"/>
                </a:solidFill>
                <a:cs typeface="+mn-ea"/>
                <a:sym typeface="+mn-lt"/>
              </a:rPr>
              <a:t>.</a:t>
            </a:r>
            <a:r>
              <a:rPr lang="zh-CN" altLang="en-US" sz="2400" b="1">
                <a:solidFill>
                  <a:srgbClr val="4BD7E1"/>
                </a:solidFill>
                <a:cs typeface="+mn-ea"/>
                <a:sym typeface="+mn-lt"/>
              </a:rPr>
              <a:t>信息科技</a:t>
            </a:r>
            <a:endParaRPr lang="zh-CN" altLang="en-US" sz="2400" dirty="0">
              <a:solidFill>
                <a:srgbClr val="4BD7E1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2D6A5EA3-4BE4-44A1-8F04-3D749FAA8B72}"/>
              </a:ext>
            </a:extLst>
          </p:cNvPr>
          <p:cNvSpPr/>
          <p:nvPr/>
        </p:nvSpPr>
        <p:spPr>
          <a:xfrm>
            <a:off x="3045941" y="2035721"/>
            <a:ext cx="19979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24180">
              <a:lnSpc>
                <a:spcPct val="100000"/>
              </a:lnSpc>
            </a:pPr>
            <a:r>
              <a:rPr lang="zh-CN" altLang="en-US" sz="1200">
                <a:solidFill>
                  <a:srgbClr val="4BD7E1"/>
                </a:solidFill>
                <a:cs typeface="+mn-ea"/>
                <a:sym typeface="+mn-lt"/>
              </a:rPr>
              <a:t>我们是流量的管道工</a:t>
            </a:r>
            <a:endParaRPr lang="zh-CN" altLang="en-US" sz="1200" dirty="0">
              <a:solidFill>
                <a:srgbClr val="4BD7E1"/>
              </a:solidFill>
              <a:cs typeface="+mn-ea"/>
              <a:sym typeface="+mn-lt"/>
            </a:endParaRPr>
          </a:p>
        </p:txBody>
      </p:sp>
      <p:pic>
        <p:nvPicPr>
          <p:cNvPr id="29" name="Picture Placeholder 6">
            <a:extLst>
              <a:ext uri="{FF2B5EF4-FFF2-40B4-BE49-F238E27FC236}">
                <a16:creationId xmlns:a16="http://schemas.microsoft.com/office/drawing/2014/main" id="{6C53EB42-F299-4419-ACDB-40795C3DBE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75172" y="2514601"/>
            <a:ext cx="5253283" cy="4343400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:a16="http://schemas.microsoft.com/office/drawing/2014/main" id="{5A73F1C2-0F1D-453E-8390-090EF2585684}"/>
              </a:ext>
            </a:extLst>
          </p:cNvPr>
          <p:cNvSpPr/>
          <p:nvPr/>
        </p:nvSpPr>
        <p:spPr>
          <a:xfrm>
            <a:off x="6675172" y="2312720"/>
            <a:ext cx="5471710" cy="4469040"/>
          </a:xfrm>
          <a:prstGeom prst="rect">
            <a:avLst/>
          </a:prstGeom>
          <a:solidFill>
            <a:srgbClr val="12204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0217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796">
            <a:off x="2307764" y="152393"/>
            <a:ext cx="6995893" cy="699589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983843" y="1844781"/>
            <a:ext cx="31931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rPr>
              <a:t>01</a:t>
            </a:r>
            <a:endParaRPr lang="zh-CN" altLang="en-US" sz="16600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702408" y="3429000"/>
            <a:ext cx="3122480" cy="646331"/>
            <a:chOff x="4602496" y="2705479"/>
            <a:chExt cx="3122480" cy="646331"/>
          </a:xfrm>
          <a:solidFill>
            <a:srgbClr val="122041"/>
          </a:solidFill>
        </p:grpSpPr>
        <p:sp>
          <p:nvSpPr>
            <p:cNvPr id="70" name="文本框 69"/>
            <p:cNvSpPr txBox="1"/>
            <p:nvPr/>
          </p:nvSpPr>
          <p:spPr>
            <a:xfrm>
              <a:off x="4602496" y="2705479"/>
              <a:ext cx="312248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kern="2400" spc="1200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4BD7FF"/>
                      </a:gs>
                      <a:gs pos="100000">
                        <a:srgbClr val="1B82FF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方案背景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4602496" y="2705479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rgbClr val="1B82FF"/>
                  </a:gs>
                  <a:gs pos="100000">
                    <a:srgbClr val="4BD7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4602496" y="3351810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:a16="http://schemas.microsoft.com/office/drawing/2014/main" id="{ED2BEC79-E346-4C69-9DC5-E36845EE6D8E}"/>
              </a:ext>
            </a:extLst>
          </p:cNvPr>
          <p:cNvSpPr/>
          <p:nvPr/>
        </p:nvSpPr>
        <p:spPr>
          <a:xfrm>
            <a:off x="6412096" y="1824535"/>
            <a:ext cx="5471710" cy="4469040"/>
          </a:xfrm>
          <a:prstGeom prst="rect">
            <a:avLst/>
          </a:prstGeom>
          <a:solidFill>
            <a:srgbClr val="12204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6" name="组合 3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37" name="组合 3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9" name="组合 38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组合 4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文本框 37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b="1" dirty="0">
                <a:solidFill>
                  <a:srgbClr val="1C77E7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id="{3CF34B97-CE41-4728-A193-0E57230C5C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  <p:sp>
        <p:nvSpPr>
          <p:cNvPr id="23" name="任意多边形 177">
            <a:extLst>
              <a:ext uri="{FF2B5EF4-FFF2-40B4-BE49-F238E27FC236}">
                <a16:creationId xmlns:a16="http://schemas.microsoft.com/office/drawing/2014/main" id="{C22A35F1-3C15-4BFB-8C6F-41D22729BABB}"/>
              </a:ext>
            </a:extLst>
          </p:cNvPr>
          <p:cNvSpPr/>
          <p:nvPr/>
        </p:nvSpPr>
        <p:spPr>
          <a:xfrm>
            <a:off x="1207000" y="3419650"/>
            <a:ext cx="8997359" cy="659008"/>
          </a:xfrm>
          <a:custGeom>
            <a:avLst/>
            <a:gdLst>
              <a:gd name="connsiteX0" fmla="*/ 0 w 8999702"/>
              <a:gd name="connsiteY0" fmla="*/ 0 h 659180"/>
              <a:gd name="connsiteX1" fmla="*/ 8610600 w 8999702"/>
              <a:gd name="connsiteY1" fmla="*/ 0 h 659180"/>
              <a:gd name="connsiteX2" fmla="*/ 8999702 w 8999702"/>
              <a:gd name="connsiteY2" fmla="*/ 329590 h 659180"/>
              <a:gd name="connsiteX3" fmla="*/ 8610600 w 8999702"/>
              <a:gd name="connsiteY3" fmla="*/ 659180 h 659180"/>
              <a:gd name="connsiteX4" fmla="*/ 8610600 w 8999702"/>
              <a:gd name="connsiteY4" fmla="*/ 659179 h 659180"/>
              <a:gd name="connsiteX5" fmla="*/ 1 w 8999702"/>
              <a:gd name="connsiteY5" fmla="*/ 659179 h 659180"/>
              <a:gd name="connsiteX6" fmla="*/ 389102 w 8999702"/>
              <a:gd name="connsiteY6" fmla="*/ 329590 h 65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99702" h="659180">
                <a:moveTo>
                  <a:pt x="0" y="0"/>
                </a:moveTo>
                <a:lnTo>
                  <a:pt x="8610600" y="0"/>
                </a:lnTo>
                <a:lnTo>
                  <a:pt x="8999702" y="329590"/>
                </a:lnTo>
                <a:lnTo>
                  <a:pt x="8610600" y="659180"/>
                </a:lnTo>
                <a:lnTo>
                  <a:pt x="8610600" y="659179"/>
                </a:lnTo>
                <a:lnTo>
                  <a:pt x="1" y="659179"/>
                </a:lnTo>
                <a:lnTo>
                  <a:pt x="389102" y="32959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2684E2"/>
              </a:solidFill>
              <a:latin typeface="Impact MT Std" pitchFamily="34" charset="0"/>
            </a:endParaRPr>
          </a:p>
        </p:txBody>
      </p:sp>
      <p:sp>
        <p:nvSpPr>
          <p:cNvPr id="24" name="任意多边形 178">
            <a:extLst>
              <a:ext uri="{FF2B5EF4-FFF2-40B4-BE49-F238E27FC236}">
                <a16:creationId xmlns:a16="http://schemas.microsoft.com/office/drawing/2014/main" id="{B4AA72CE-0F5E-414E-9FEF-A94477964619}"/>
              </a:ext>
            </a:extLst>
          </p:cNvPr>
          <p:cNvSpPr/>
          <p:nvPr/>
        </p:nvSpPr>
        <p:spPr>
          <a:xfrm rot="-2700000">
            <a:off x="2496701" y="325550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/>
          </a:p>
        </p:txBody>
      </p:sp>
      <p:sp>
        <p:nvSpPr>
          <p:cNvPr id="25" name="任意多边形 179">
            <a:extLst>
              <a:ext uri="{FF2B5EF4-FFF2-40B4-BE49-F238E27FC236}">
                <a16:creationId xmlns:a16="http://schemas.microsoft.com/office/drawing/2014/main" id="{DF50B73E-71C9-44C9-9729-0B91CC1512D4}"/>
              </a:ext>
            </a:extLst>
          </p:cNvPr>
          <p:cNvSpPr/>
          <p:nvPr/>
        </p:nvSpPr>
        <p:spPr>
          <a:xfrm rot="-2700000">
            <a:off x="4337722" y="325550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/>
          </a:p>
        </p:txBody>
      </p:sp>
      <p:sp>
        <p:nvSpPr>
          <p:cNvPr id="26" name="任意多边形 180">
            <a:extLst>
              <a:ext uri="{FF2B5EF4-FFF2-40B4-BE49-F238E27FC236}">
                <a16:creationId xmlns:a16="http://schemas.microsoft.com/office/drawing/2014/main" id="{4274A968-4571-4F42-8841-4EEA16259100}"/>
              </a:ext>
            </a:extLst>
          </p:cNvPr>
          <p:cNvSpPr/>
          <p:nvPr/>
        </p:nvSpPr>
        <p:spPr>
          <a:xfrm rot="-2700000">
            <a:off x="6178742" y="325550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2684E2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/>
          </a:p>
        </p:txBody>
      </p:sp>
      <p:sp>
        <p:nvSpPr>
          <p:cNvPr id="27" name="任意多边形 181">
            <a:extLst>
              <a:ext uri="{FF2B5EF4-FFF2-40B4-BE49-F238E27FC236}">
                <a16:creationId xmlns:a16="http://schemas.microsoft.com/office/drawing/2014/main" id="{876D89BF-5D85-4DB3-AC28-DD085E6013C0}"/>
              </a:ext>
            </a:extLst>
          </p:cNvPr>
          <p:cNvSpPr/>
          <p:nvPr/>
        </p:nvSpPr>
        <p:spPr>
          <a:xfrm rot="-2700000">
            <a:off x="8019763" y="325550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/>
          </a:p>
        </p:txBody>
      </p:sp>
      <p:sp>
        <p:nvSpPr>
          <p:cNvPr id="31" name="文本框 25">
            <a:extLst>
              <a:ext uri="{FF2B5EF4-FFF2-40B4-BE49-F238E27FC236}">
                <a16:creationId xmlns:a16="http://schemas.microsoft.com/office/drawing/2014/main" id="{0631ABCA-1A72-4C07-9CCD-4B2BE83356F2}"/>
              </a:ext>
            </a:extLst>
          </p:cNvPr>
          <p:cNvSpPr txBox="1"/>
          <p:nvPr/>
        </p:nvSpPr>
        <p:spPr>
          <a:xfrm>
            <a:off x="1681341" y="343208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399" b="1" dirty="0">
                <a:solidFill>
                  <a:schemeClr val="bg1"/>
                </a:solidFill>
                <a:latin typeface="+mn-ea"/>
              </a:rPr>
              <a:t>01</a:t>
            </a:r>
            <a:endParaRPr lang="zh-CN" altLang="en-US" sz="23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文本框 26">
            <a:extLst>
              <a:ext uri="{FF2B5EF4-FFF2-40B4-BE49-F238E27FC236}">
                <a16:creationId xmlns:a16="http://schemas.microsoft.com/office/drawing/2014/main" id="{B3810890-0890-4072-B5A6-63B2B301968F}"/>
              </a:ext>
            </a:extLst>
          </p:cNvPr>
          <p:cNvSpPr txBox="1"/>
          <p:nvPr/>
        </p:nvSpPr>
        <p:spPr>
          <a:xfrm>
            <a:off x="3561054" y="343208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399" b="1" dirty="0">
                <a:solidFill>
                  <a:schemeClr val="bg1"/>
                </a:solidFill>
                <a:latin typeface="+mn-ea"/>
              </a:rPr>
              <a:t>02</a:t>
            </a:r>
            <a:endParaRPr lang="zh-CN" altLang="en-US" sz="23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3" name="文本框 27">
            <a:extLst>
              <a:ext uri="{FF2B5EF4-FFF2-40B4-BE49-F238E27FC236}">
                <a16:creationId xmlns:a16="http://schemas.microsoft.com/office/drawing/2014/main" id="{B57D444F-A704-487C-B580-E3B636D6025B}"/>
              </a:ext>
            </a:extLst>
          </p:cNvPr>
          <p:cNvSpPr txBox="1"/>
          <p:nvPr/>
        </p:nvSpPr>
        <p:spPr>
          <a:xfrm>
            <a:off x="5374247" y="343208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399" b="1" dirty="0">
                <a:solidFill>
                  <a:schemeClr val="bg1"/>
                </a:solidFill>
                <a:latin typeface="+mn-ea"/>
              </a:rPr>
              <a:t>03</a:t>
            </a:r>
            <a:endParaRPr lang="zh-CN" altLang="en-US" sz="23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文本框 28">
            <a:extLst>
              <a:ext uri="{FF2B5EF4-FFF2-40B4-BE49-F238E27FC236}">
                <a16:creationId xmlns:a16="http://schemas.microsoft.com/office/drawing/2014/main" id="{6FD9E3EF-5618-43CF-BC06-03DDB022B8BE}"/>
              </a:ext>
            </a:extLst>
          </p:cNvPr>
          <p:cNvSpPr txBox="1"/>
          <p:nvPr/>
        </p:nvSpPr>
        <p:spPr>
          <a:xfrm>
            <a:off x="7186700" y="343208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399" b="1" dirty="0">
                <a:solidFill>
                  <a:schemeClr val="bg1"/>
                </a:solidFill>
                <a:latin typeface="+mn-ea"/>
              </a:rPr>
              <a:t>04</a:t>
            </a:r>
            <a:endParaRPr lang="zh-CN" altLang="en-US" sz="23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文本框 29">
            <a:extLst>
              <a:ext uri="{FF2B5EF4-FFF2-40B4-BE49-F238E27FC236}">
                <a16:creationId xmlns:a16="http://schemas.microsoft.com/office/drawing/2014/main" id="{31A5D81B-22A8-4D39-8ECE-BF85E6540E96}"/>
              </a:ext>
            </a:extLst>
          </p:cNvPr>
          <p:cNvSpPr txBox="1"/>
          <p:nvPr/>
        </p:nvSpPr>
        <p:spPr>
          <a:xfrm>
            <a:off x="8999153" y="343208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399" dirty="0">
                <a:solidFill>
                  <a:schemeClr val="bg1"/>
                </a:solidFill>
                <a:latin typeface="+mn-ea"/>
              </a:rPr>
              <a:t>05</a:t>
            </a:r>
            <a:endParaRPr lang="zh-CN" altLang="en-US" sz="2399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EBA28CBC-475B-4BE0-8322-34D9BDE62EF2}"/>
              </a:ext>
            </a:extLst>
          </p:cNvPr>
          <p:cNvGrpSpPr/>
          <p:nvPr/>
        </p:nvGrpSpPr>
        <p:grpSpPr>
          <a:xfrm>
            <a:off x="2186338" y="3863484"/>
            <a:ext cx="93211" cy="715021"/>
            <a:chOff x="2690232" y="4097191"/>
            <a:chExt cx="93235" cy="715207"/>
          </a:xfrm>
        </p:grpSpPr>
        <p:sp>
          <p:nvSpPr>
            <p:cNvPr id="49" name="椭圆 48">
              <a:extLst>
                <a:ext uri="{FF2B5EF4-FFF2-40B4-BE49-F238E27FC236}">
                  <a16:creationId xmlns:a16="http://schemas.microsoft.com/office/drawing/2014/main" id="{43FBF069-4B8A-43FB-AE0D-36202E9D02DA}"/>
                </a:ext>
              </a:extLst>
            </p:cNvPr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id="{C026855F-F0F8-4279-9DAB-4D20E3A14BC6}"/>
                </a:ext>
              </a:extLst>
            </p:cNvPr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3987A3ED-45B4-404B-B891-3503D5ABE3AE}"/>
                </a:ext>
              </a:extLst>
            </p:cNvPr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91">
            <a:extLst>
              <a:ext uri="{FF2B5EF4-FFF2-40B4-BE49-F238E27FC236}">
                <a16:creationId xmlns:a16="http://schemas.microsoft.com/office/drawing/2014/main" id="{86B916D5-DC48-4617-B82C-38A8B2C134EC}"/>
              </a:ext>
            </a:extLst>
          </p:cNvPr>
          <p:cNvSpPr txBox="1"/>
          <p:nvPr/>
        </p:nvSpPr>
        <p:spPr>
          <a:xfrm>
            <a:off x="1609352" y="4604429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99" b="1">
                <a:solidFill>
                  <a:srgbClr val="4BD7E1"/>
                </a:solidFill>
                <a:latin typeface="+mn-ea"/>
              </a:rPr>
              <a:t>2016</a:t>
            </a:r>
            <a:r>
              <a:rPr lang="zh-CN" altLang="en-US" sz="1799" b="1">
                <a:solidFill>
                  <a:srgbClr val="4BD7E1"/>
                </a:solidFill>
                <a:latin typeface="+mn-ea"/>
              </a:rPr>
              <a:t>年</a:t>
            </a:r>
            <a:r>
              <a:rPr lang="en-US" altLang="zh-CN" sz="1799" b="1" dirty="0">
                <a:solidFill>
                  <a:srgbClr val="4BD7E1"/>
                </a:solidFill>
                <a:latin typeface="+mn-ea"/>
              </a:rPr>
              <a:t>7</a:t>
            </a:r>
            <a:r>
              <a:rPr lang="zh-CN" altLang="en-US" sz="1799" b="1">
                <a:solidFill>
                  <a:srgbClr val="4BD7E1"/>
                </a:solidFill>
                <a:latin typeface="+mn-ea"/>
              </a:rPr>
              <a:t>月</a:t>
            </a:r>
            <a:endParaRPr lang="zh-CN" altLang="en-US" sz="1799" b="1" dirty="0">
              <a:solidFill>
                <a:srgbClr val="4BD7E1"/>
              </a:solidFill>
              <a:latin typeface="+mn-ea"/>
            </a:endParaRPr>
          </a:p>
        </p:txBody>
      </p:sp>
      <p:sp>
        <p:nvSpPr>
          <p:cNvPr id="53" name="文本框 92">
            <a:extLst>
              <a:ext uri="{FF2B5EF4-FFF2-40B4-BE49-F238E27FC236}">
                <a16:creationId xmlns:a16="http://schemas.microsoft.com/office/drawing/2014/main" id="{B4B50E83-0CF9-488B-8743-2E5659644390}"/>
              </a:ext>
            </a:extLst>
          </p:cNvPr>
          <p:cNvSpPr txBox="1"/>
          <p:nvPr/>
        </p:nvSpPr>
        <p:spPr>
          <a:xfrm>
            <a:off x="1331974" y="5049430"/>
            <a:ext cx="1800804" cy="700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公司成立，落户珠海市高新技术产业区</a:t>
            </a:r>
            <a:endParaRPr lang="en-US" altLang="zh-CN" sz="1400" dirty="0">
              <a:solidFill>
                <a:srgbClr val="4BD7E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806AA8B7-DF9B-44E0-A0EE-63F30F508CC8}"/>
              </a:ext>
            </a:extLst>
          </p:cNvPr>
          <p:cNvGrpSpPr/>
          <p:nvPr/>
        </p:nvGrpSpPr>
        <p:grpSpPr>
          <a:xfrm>
            <a:off x="3963775" y="2783645"/>
            <a:ext cx="93211" cy="715021"/>
            <a:chOff x="2690232" y="4097191"/>
            <a:chExt cx="93235" cy="715207"/>
          </a:xfrm>
        </p:grpSpPr>
        <p:sp>
          <p:nvSpPr>
            <p:cNvPr id="55" name="椭圆 54">
              <a:extLst>
                <a:ext uri="{FF2B5EF4-FFF2-40B4-BE49-F238E27FC236}">
                  <a16:creationId xmlns:a16="http://schemas.microsoft.com/office/drawing/2014/main" id="{DFE99541-5B2B-4487-8C08-3AA3EB5FF97D}"/>
                </a:ext>
              </a:extLst>
            </p:cNvPr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id="{92E588D0-FE41-47C3-A6C1-F016D1EE6119}"/>
                </a:ext>
              </a:extLst>
            </p:cNvPr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id="{29AFB0AD-8BE3-4146-B94E-03D4230E1605}"/>
                </a:ext>
              </a:extLst>
            </p:cNvPr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文本框 99">
            <a:extLst>
              <a:ext uri="{FF2B5EF4-FFF2-40B4-BE49-F238E27FC236}">
                <a16:creationId xmlns:a16="http://schemas.microsoft.com/office/drawing/2014/main" id="{3BF86779-5334-49EE-9BE9-E93F2BD9B195}"/>
              </a:ext>
            </a:extLst>
          </p:cNvPr>
          <p:cNvSpPr txBox="1"/>
          <p:nvPr/>
        </p:nvSpPr>
        <p:spPr>
          <a:xfrm>
            <a:off x="3201179" y="1502872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99" b="1">
                <a:solidFill>
                  <a:srgbClr val="4BD7E1"/>
                </a:solidFill>
                <a:latin typeface="+mn-ea"/>
              </a:rPr>
              <a:t>2017</a:t>
            </a:r>
            <a:r>
              <a:rPr lang="zh-CN" altLang="en-US" sz="1799" b="1">
                <a:solidFill>
                  <a:srgbClr val="4BD7E1"/>
                </a:solidFill>
                <a:latin typeface="+mn-ea"/>
              </a:rPr>
              <a:t>年</a:t>
            </a:r>
            <a:r>
              <a:rPr lang="en-US" altLang="zh-CN" sz="1799" b="1">
                <a:solidFill>
                  <a:srgbClr val="4BD7E1"/>
                </a:solidFill>
                <a:latin typeface="+mn-ea"/>
              </a:rPr>
              <a:t>11</a:t>
            </a:r>
            <a:r>
              <a:rPr lang="zh-CN" altLang="en-US" sz="1799" b="1">
                <a:solidFill>
                  <a:srgbClr val="4BD7E1"/>
                </a:solidFill>
                <a:latin typeface="+mn-ea"/>
              </a:rPr>
              <a:t>月</a:t>
            </a:r>
            <a:endParaRPr lang="zh-CN" altLang="en-US" sz="1799" b="1" dirty="0">
              <a:solidFill>
                <a:srgbClr val="4BD7E1"/>
              </a:solidFill>
              <a:latin typeface="+mn-ea"/>
            </a:endParaRPr>
          </a:p>
        </p:txBody>
      </p:sp>
      <p:sp>
        <p:nvSpPr>
          <p:cNvPr id="59" name="文本框 100">
            <a:extLst>
              <a:ext uri="{FF2B5EF4-FFF2-40B4-BE49-F238E27FC236}">
                <a16:creationId xmlns:a16="http://schemas.microsoft.com/office/drawing/2014/main" id="{7FE06B3D-F937-4D4C-AD3D-4641F969EFDD}"/>
              </a:ext>
            </a:extLst>
          </p:cNvPr>
          <p:cNvSpPr txBox="1"/>
          <p:nvPr/>
        </p:nvSpPr>
        <p:spPr>
          <a:xfrm>
            <a:off x="5823743" y="1778444"/>
            <a:ext cx="5499331" cy="1023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</a:t>
            </a:r>
            <a:r>
              <a:rPr lang="zh-CN" altLang="en-US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r>
              <a:rPr lang="en-US" altLang="zh-CN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移动端上线测试</a:t>
            </a:r>
            <a:endParaRPr lang="en-US" altLang="zh-CN" sz="1400">
              <a:solidFill>
                <a:srgbClr val="4BD7E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示范数字小区项目落地，</a:t>
            </a:r>
            <a:r>
              <a:rPr lang="en-US" altLang="zh-CN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个月有效注册用户量突破</a:t>
            </a:r>
            <a:r>
              <a:rPr lang="en-US" altLang="zh-CN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en-US" altLang="zh-CN" sz="1400">
              <a:solidFill>
                <a:srgbClr val="4BD7E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4BD7E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  </a:t>
            </a:r>
            <a:endParaRPr lang="en-US" altLang="zh-CN" sz="1400" dirty="0">
              <a:solidFill>
                <a:srgbClr val="4BD7E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7586EA29-B1EE-47E1-A8AF-EA57A7877CF8}"/>
              </a:ext>
            </a:extLst>
          </p:cNvPr>
          <p:cNvGrpSpPr/>
          <p:nvPr/>
        </p:nvGrpSpPr>
        <p:grpSpPr>
          <a:xfrm>
            <a:off x="5830158" y="3863484"/>
            <a:ext cx="93211" cy="715021"/>
            <a:chOff x="2690232" y="4097191"/>
            <a:chExt cx="93235" cy="715207"/>
          </a:xfrm>
        </p:grpSpPr>
        <p:sp>
          <p:nvSpPr>
            <p:cNvPr id="61" name="椭圆 60">
              <a:extLst>
                <a:ext uri="{FF2B5EF4-FFF2-40B4-BE49-F238E27FC236}">
                  <a16:creationId xmlns:a16="http://schemas.microsoft.com/office/drawing/2014/main" id="{5AB93740-98D6-4854-B909-ADB8A1877342}"/>
                </a:ext>
              </a:extLst>
            </p:cNvPr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id="{B0E21AD7-3F97-4551-8F8E-AF066B74F55C}"/>
                </a:ext>
              </a:extLst>
            </p:cNvPr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26E9F26C-4ED6-4C67-AD95-42AFDF874B3F}"/>
                </a:ext>
              </a:extLst>
            </p:cNvPr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文本框 94">
            <a:extLst>
              <a:ext uri="{FF2B5EF4-FFF2-40B4-BE49-F238E27FC236}">
                <a16:creationId xmlns:a16="http://schemas.microsoft.com/office/drawing/2014/main" id="{33EB4530-BD7E-40C6-B311-DA67CAE6FDD1}"/>
              </a:ext>
            </a:extLst>
          </p:cNvPr>
          <p:cNvSpPr txBox="1"/>
          <p:nvPr/>
        </p:nvSpPr>
        <p:spPr>
          <a:xfrm>
            <a:off x="5219906" y="4615903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99" b="1">
                <a:solidFill>
                  <a:srgbClr val="4BD7E1"/>
                </a:solidFill>
                <a:latin typeface="+mn-ea"/>
              </a:rPr>
              <a:t>2018</a:t>
            </a:r>
            <a:r>
              <a:rPr lang="zh-CN" altLang="en-US" sz="1799" b="1">
                <a:solidFill>
                  <a:srgbClr val="4BD7E1"/>
                </a:solidFill>
                <a:latin typeface="+mn-ea"/>
              </a:rPr>
              <a:t>年</a:t>
            </a:r>
            <a:r>
              <a:rPr lang="en-US" altLang="zh-CN" sz="1799" b="1" dirty="0">
                <a:solidFill>
                  <a:srgbClr val="4BD7E1"/>
                </a:solidFill>
                <a:latin typeface="+mn-ea"/>
              </a:rPr>
              <a:t>2</a:t>
            </a:r>
            <a:r>
              <a:rPr lang="zh-CN" altLang="en-US" sz="1799" b="1">
                <a:solidFill>
                  <a:srgbClr val="4BD7E1"/>
                </a:solidFill>
                <a:latin typeface="+mn-ea"/>
              </a:rPr>
              <a:t>月</a:t>
            </a:r>
            <a:endParaRPr lang="zh-CN" altLang="en-US" sz="1799" b="1" dirty="0">
              <a:solidFill>
                <a:srgbClr val="4BD7E1"/>
              </a:solidFill>
              <a:latin typeface="+mn-ea"/>
            </a:endParaRPr>
          </a:p>
        </p:txBody>
      </p:sp>
      <p:sp>
        <p:nvSpPr>
          <p:cNvPr id="65" name="文本框 95">
            <a:extLst>
              <a:ext uri="{FF2B5EF4-FFF2-40B4-BE49-F238E27FC236}">
                <a16:creationId xmlns:a16="http://schemas.microsoft.com/office/drawing/2014/main" id="{99BA8D7D-8310-4A4F-B9E0-7A5502EBF15A}"/>
              </a:ext>
            </a:extLst>
          </p:cNvPr>
          <p:cNvSpPr txBox="1"/>
          <p:nvPr/>
        </p:nvSpPr>
        <p:spPr>
          <a:xfrm>
            <a:off x="3920066" y="4863286"/>
            <a:ext cx="4175377" cy="1023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rgbClr val="4BD7E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        lpp</a:t>
            </a:r>
            <a:r>
              <a:rPr lang="zh-CN" altLang="en-US" sz="1400">
                <a:solidFill>
                  <a:srgbClr val="4BD7E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门禁管理系统上线</a:t>
            </a:r>
            <a:endParaRPr lang="en-US" altLang="zh-CN" sz="1400">
              <a:solidFill>
                <a:srgbClr val="4BD7E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rgbClr val="4BD7E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       lpp</a:t>
            </a:r>
            <a:r>
              <a:rPr lang="zh-CN" altLang="en-US" sz="1400">
                <a:solidFill>
                  <a:srgbClr val="4BD7E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住区落地云正式部署运营</a:t>
            </a:r>
            <a:endParaRPr lang="en-US" altLang="zh-CN" sz="1400">
              <a:solidFill>
                <a:srgbClr val="4BD7E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4BD7E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第二代人脸物联网门禁落地环境及功能测试</a:t>
            </a:r>
            <a:endParaRPr lang="en-US" altLang="zh-CN" sz="1400">
              <a:solidFill>
                <a:srgbClr val="4BD7E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6" name="组合 65">
            <a:extLst>
              <a:ext uri="{FF2B5EF4-FFF2-40B4-BE49-F238E27FC236}">
                <a16:creationId xmlns:a16="http://schemas.microsoft.com/office/drawing/2014/main" id="{08C4EB25-12C8-4E76-B581-26459658EDE5}"/>
              </a:ext>
            </a:extLst>
          </p:cNvPr>
          <p:cNvGrpSpPr/>
          <p:nvPr/>
        </p:nvGrpSpPr>
        <p:grpSpPr>
          <a:xfrm>
            <a:off x="7591193" y="2783645"/>
            <a:ext cx="93211" cy="715021"/>
            <a:chOff x="2690232" y="4097191"/>
            <a:chExt cx="93235" cy="715207"/>
          </a:xfrm>
        </p:grpSpPr>
        <p:sp>
          <p:nvSpPr>
            <p:cNvPr id="67" name="椭圆 66">
              <a:extLst>
                <a:ext uri="{FF2B5EF4-FFF2-40B4-BE49-F238E27FC236}">
                  <a16:creationId xmlns:a16="http://schemas.microsoft.com/office/drawing/2014/main" id="{12EAF68B-D885-4B74-9714-AE5B258FD935}"/>
                </a:ext>
              </a:extLst>
            </p:cNvPr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id="{A860A257-4430-457B-8E00-9D693C984FAF}"/>
                </a:ext>
              </a:extLst>
            </p:cNvPr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69" name="直接连接符 68">
              <a:extLst>
                <a:ext uri="{FF2B5EF4-FFF2-40B4-BE49-F238E27FC236}">
                  <a16:creationId xmlns:a16="http://schemas.microsoft.com/office/drawing/2014/main" id="{1CA10682-5B54-4B8A-93B1-E87ADA82DF35}"/>
                </a:ext>
              </a:extLst>
            </p:cNvPr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文本框 101">
            <a:extLst>
              <a:ext uri="{FF2B5EF4-FFF2-40B4-BE49-F238E27FC236}">
                <a16:creationId xmlns:a16="http://schemas.microsoft.com/office/drawing/2014/main" id="{767DDAC3-4FA9-4AF5-9A9A-AD03696940E7}"/>
              </a:ext>
            </a:extLst>
          </p:cNvPr>
          <p:cNvSpPr txBox="1"/>
          <p:nvPr/>
        </p:nvSpPr>
        <p:spPr>
          <a:xfrm>
            <a:off x="7290780" y="1455403"/>
            <a:ext cx="1877124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99" b="1">
                <a:solidFill>
                  <a:srgbClr val="2684E2"/>
                </a:solidFill>
                <a:latin typeface="Impact MT Std" pitchFamily="34" charset="0"/>
                <a:ea typeface="微软雅黑" panose="020B0503020204020204" pitchFamily="34" charset="-122"/>
              </a:rPr>
              <a:t>          </a:t>
            </a:r>
            <a:r>
              <a:rPr lang="en-US" altLang="zh-CN" sz="1799" b="1">
                <a:solidFill>
                  <a:srgbClr val="4BD7E1"/>
                </a:solidFill>
                <a:latin typeface="+mn-ea"/>
              </a:rPr>
              <a:t>2018</a:t>
            </a:r>
            <a:r>
              <a:rPr lang="zh-CN" altLang="en-US" sz="1799" b="1">
                <a:solidFill>
                  <a:srgbClr val="4BD7E1"/>
                </a:solidFill>
                <a:latin typeface="+mn-ea"/>
              </a:rPr>
              <a:t>年</a:t>
            </a:r>
            <a:r>
              <a:rPr lang="en-US" altLang="zh-CN" sz="1799" b="1">
                <a:solidFill>
                  <a:srgbClr val="4BD7E1"/>
                </a:solidFill>
                <a:latin typeface="+mn-ea"/>
              </a:rPr>
              <a:t>5</a:t>
            </a:r>
            <a:r>
              <a:rPr lang="zh-CN" altLang="en-US" sz="1799" b="1">
                <a:solidFill>
                  <a:srgbClr val="4BD7E1"/>
                </a:solidFill>
                <a:latin typeface="+mn-ea"/>
              </a:rPr>
              <a:t>月</a:t>
            </a:r>
            <a:endParaRPr lang="zh-CN" altLang="en-US" sz="1799" b="1" dirty="0">
              <a:solidFill>
                <a:srgbClr val="4BD7E1"/>
              </a:solidFill>
              <a:latin typeface="+mn-ea"/>
            </a:endParaRPr>
          </a:p>
        </p:txBody>
      </p: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091E5393-ED26-4953-BF10-F465B6270685}"/>
              </a:ext>
            </a:extLst>
          </p:cNvPr>
          <p:cNvGrpSpPr/>
          <p:nvPr/>
        </p:nvGrpSpPr>
        <p:grpSpPr>
          <a:xfrm>
            <a:off x="9456180" y="3863484"/>
            <a:ext cx="93211" cy="715021"/>
            <a:chOff x="2690232" y="4097191"/>
            <a:chExt cx="93235" cy="715207"/>
          </a:xfrm>
        </p:grpSpPr>
        <p:sp>
          <p:nvSpPr>
            <p:cNvPr id="72" name="椭圆 71">
              <a:extLst>
                <a:ext uri="{FF2B5EF4-FFF2-40B4-BE49-F238E27FC236}">
                  <a16:creationId xmlns:a16="http://schemas.microsoft.com/office/drawing/2014/main" id="{453BB1BD-EEB5-468B-B030-D6FAEBC8AC7F}"/>
                </a:ext>
              </a:extLst>
            </p:cNvPr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73" name="椭圆 72">
              <a:extLst>
                <a:ext uri="{FF2B5EF4-FFF2-40B4-BE49-F238E27FC236}">
                  <a16:creationId xmlns:a16="http://schemas.microsoft.com/office/drawing/2014/main" id="{5F608B99-90C1-4E8F-9A49-87281EF03F23}"/>
                </a:ext>
              </a:extLst>
            </p:cNvPr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74" name="直接连接符 73">
              <a:extLst>
                <a:ext uri="{FF2B5EF4-FFF2-40B4-BE49-F238E27FC236}">
                  <a16:creationId xmlns:a16="http://schemas.microsoft.com/office/drawing/2014/main" id="{5355C4F4-E28F-48D0-8E26-AC706B81A351}"/>
                </a:ext>
              </a:extLst>
            </p:cNvPr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94">
            <a:extLst>
              <a:ext uri="{FF2B5EF4-FFF2-40B4-BE49-F238E27FC236}">
                <a16:creationId xmlns:a16="http://schemas.microsoft.com/office/drawing/2014/main" id="{49203807-7991-4E40-BDF5-7A45D68EA259}"/>
              </a:ext>
            </a:extLst>
          </p:cNvPr>
          <p:cNvSpPr txBox="1"/>
          <p:nvPr/>
        </p:nvSpPr>
        <p:spPr>
          <a:xfrm>
            <a:off x="8952255" y="4637452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99" b="1">
                <a:solidFill>
                  <a:srgbClr val="4BD7E1"/>
                </a:solidFill>
                <a:latin typeface="Impact MT Std" pitchFamily="34" charset="0"/>
                <a:ea typeface="微软雅黑" panose="020B0503020204020204" pitchFamily="34" charset="-122"/>
              </a:rPr>
              <a:t>2019</a:t>
            </a:r>
            <a:r>
              <a:rPr lang="zh-CN" altLang="en-US" sz="1799" b="1">
                <a:solidFill>
                  <a:srgbClr val="4BD7E1"/>
                </a:solidFill>
                <a:latin typeface="Impact MT Std" pitchFamily="34" charset="0"/>
                <a:ea typeface="微软雅黑" panose="020B0503020204020204" pitchFamily="34" charset="-122"/>
              </a:rPr>
              <a:t>年</a:t>
            </a:r>
            <a:r>
              <a:rPr lang="en-US" altLang="zh-CN" sz="1799" b="1" dirty="0">
                <a:solidFill>
                  <a:srgbClr val="4BD7E1"/>
                </a:solidFill>
                <a:latin typeface="Impact MT Std" pitchFamily="34" charset="0"/>
                <a:ea typeface="微软雅黑" panose="020B0503020204020204" pitchFamily="34" charset="-122"/>
              </a:rPr>
              <a:t>8</a:t>
            </a:r>
            <a:r>
              <a:rPr lang="zh-CN" altLang="en-US" sz="1799" b="1">
                <a:solidFill>
                  <a:srgbClr val="4BD7E1"/>
                </a:solidFill>
                <a:latin typeface="Impact MT Std" pitchFamily="34" charset="0"/>
                <a:ea typeface="微软雅黑" panose="020B0503020204020204" pitchFamily="34" charset="-122"/>
              </a:rPr>
              <a:t>月</a:t>
            </a:r>
            <a:endParaRPr lang="zh-CN" altLang="en-US" sz="1799" b="1" dirty="0">
              <a:solidFill>
                <a:srgbClr val="4BD7E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文本框 95">
            <a:extLst>
              <a:ext uri="{FF2B5EF4-FFF2-40B4-BE49-F238E27FC236}">
                <a16:creationId xmlns:a16="http://schemas.microsoft.com/office/drawing/2014/main" id="{D48B0023-F8F4-4569-AF4C-9F1B30E896F3}"/>
              </a:ext>
            </a:extLst>
          </p:cNvPr>
          <p:cNvSpPr txBox="1"/>
          <p:nvPr/>
        </p:nvSpPr>
        <p:spPr>
          <a:xfrm>
            <a:off x="8095443" y="4863286"/>
            <a:ext cx="3769484" cy="1023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4BD7E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第一款</a:t>
            </a:r>
            <a:r>
              <a:rPr lang="en-US" altLang="zh-CN" sz="1400">
                <a:solidFill>
                  <a:srgbClr val="4BD7E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NB-iot</a:t>
            </a:r>
            <a:r>
              <a:rPr lang="zh-CN" altLang="en-US" sz="1400">
                <a:solidFill>
                  <a:srgbClr val="4BD7E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物联网指纹锁入网中国移动总库</a:t>
            </a:r>
            <a:endParaRPr lang="en-US" altLang="zh-CN" sz="1400">
              <a:solidFill>
                <a:srgbClr val="4BD7E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lpp</a:t>
            </a:r>
            <a:r>
              <a:rPr lang="zh-CN" altLang="en-US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技术知识储备库上线</a:t>
            </a:r>
            <a:endParaRPr lang="en-US" altLang="zh-CN" sz="1400">
              <a:solidFill>
                <a:srgbClr val="4BD7E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4BD7E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数字平安住区项目商业模式落地运营</a:t>
            </a:r>
            <a:endParaRPr lang="en-US" altLang="zh-CN" sz="1400" dirty="0">
              <a:solidFill>
                <a:srgbClr val="4BD7E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7" name="文本框 100">
            <a:extLst>
              <a:ext uri="{FF2B5EF4-FFF2-40B4-BE49-F238E27FC236}">
                <a16:creationId xmlns:a16="http://schemas.microsoft.com/office/drawing/2014/main" id="{1687E730-4F07-4584-A935-E489BAED48F5}"/>
              </a:ext>
            </a:extLst>
          </p:cNvPr>
          <p:cNvSpPr txBox="1"/>
          <p:nvPr/>
        </p:nvSpPr>
        <p:spPr>
          <a:xfrm>
            <a:off x="2113280" y="1819410"/>
            <a:ext cx="3885238" cy="700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>
                <a:solidFill>
                  <a:srgbClr val="4BD7E1"/>
                </a:solidFill>
                <a:latin typeface="+mn-ea"/>
              </a:rPr>
              <a:t>ACS</a:t>
            </a:r>
            <a:r>
              <a:rPr lang="zh-CN" altLang="en-US" sz="1400">
                <a:solidFill>
                  <a:srgbClr val="4BD7E1"/>
                </a:solidFill>
                <a:latin typeface="+mn-ea"/>
              </a:rPr>
              <a:t>门禁管理后台上线</a:t>
            </a:r>
            <a:endParaRPr lang="en-US" altLang="zh-CN" sz="1400">
              <a:solidFill>
                <a:srgbClr val="4BD7E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4BD7E1"/>
                </a:solidFill>
                <a:latin typeface="+mn-ea"/>
              </a:rPr>
              <a:t>     物联网门禁第一代产品落地性能测</a:t>
            </a:r>
            <a:endParaRPr lang="en-US" altLang="zh-CN" sz="1400">
              <a:solidFill>
                <a:srgbClr val="4BD7E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7351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52" grpId="0"/>
      <p:bldP spid="53" grpId="0"/>
      <p:bldP spid="58" grpId="0"/>
      <p:bldP spid="59" grpId="0"/>
      <p:bldP spid="64" grpId="0"/>
      <p:bldP spid="65" grpId="0"/>
      <p:bldP spid="70" grpId="0"/>
      <p:bldP spid="75" grpId="0"/>
      <p:bldP spid="76" grpId="0"/>
      <p:bldP spid="7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/>
          <a:stretch>
            <a:fillRect/>
          </a:stretch>
        </p:blipFill>
        <p:spPr>
          <a:xfrm>
            <a:off x="4553329" y="3595959"/>
            <a:ext cx="7905705" cy="3836180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533979">
            <a:off x="5196333" y="2690445"/>
            <a:ext cx="8253968" cy="6552381"/>
          </a:xfrm>
          <a:custGeom>
            <a:avLst/>
            <a:gdLst>
              <a:gd name="connsiteX0" fmla="*/ 8253968 w 8253968"/>
              <a:gd name="connsiteY0" fmla="*/ 0 h 6552381"/>
              <a:gd name="connsiteX1" fmla="*/ 8253968 w 8253968"/>
              <a:gd name="connsiteY1" fmla="*/ 6552381 h 6552381"/>
              <a:gd name="connsiteX2" fmla="*/ 6105636 w 8253968"/>
              <a:gd name="connsiteY2" fmla="*/ 6552381 h 6552381"/>
              <a:gd name="connsiteX3" fmla="*/ 6552605 w 8253968"/>
              <a:gd name="connsiteY3" fmla="*/ 5157478 h 6552381"/>
              <a:gd name="connsiteX4" fmla="*/ 0 w 8253968"/>
              <a:gd name="connsiteY4" fmla="*/ 3057827 h 6552381"/>
              <a:gd name="connsiteX5" fmla="*/ 0 w 8253968"/>
              <a:gd name="connsiteY5" fmla="*/ 0 h 655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53968" h="6552381">
                <a:moveTo>
                  <a:pt x="8253968" y="0"/>
                </a:moveTo>
                <a:lnTo>
                  <a:pt x="8253968" y="6552381"/>
                </a:lnTo>
                <a:lnTo>
                  <a:pt x="6105636" y="6552381"/>
                </a:lnTo>
                <a:lnTo>
                  <a:pt x="6552605" y="5157478"/>
                </a:lnTo>
                <a:lnTo>
                  <a:pt x="0" y="3057827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5" b="49513"/>
          <a:stretch>
            <a:fillRect/>
          </a:stretch>
        </p:blipFill>
        <p:spPr>
          <a:xfrm rot="10800000">
            <a:off x="6477995" y="-380057"/>
            <a:ext cx="5837879" cy="3934843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8BB63BAD-A311-4ACC-A3D6-4D249FAB102E}"/>
              </a:ext>
            </a:extLst>
          </p:cNvPr>
          <p:cNvGrpSpPr/>
          <p:nvPr/>
        </p:nvGrpSpPr>
        <p:grpSpPr>
          <a:xfrm>
            <a:off x="2504118" y="3108152"/>
            <a:ext cx="7043056" cy="307777"/>
            <a:chOff x="2785218" y="3631787"/>
            <a:chExt cx="7043056" cy="307777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72C95D3F-03E8-4CFE-9A08-725224F1028B}"/>
                </a:ext>
              </a:extLst>
            </p:cNvPr>
            <p:cNvGrpSpPr/>
            <p:nvPr/>
          </p:nvGrpSpPr>
          <p:grpSpPr>
            <a:xfrm>
              <a:off x="2785218" y="3631787"/>
              <a:ext cx="3856405" cy="307777"/>
              <a:chOff x="5267889" y="3115135"/>
              <a:chExt cx="3856405" cy="307777"/>
            </a:xfrm>
          </p:grpSpPr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9B77BD71-CD96-40E1-BB4A-BCB17FC95403}"/>
                  </a:ext>
                </a:extLst>
              </p:cNvPr>
              <p:cNvSpPr/>
              <p:nvPr/>
            </p:nvSpPr>
            <p:spPr>
              <a:xfrm>
                <a:off x="5475039" y="3115135"/>
                <a:ext cx="127791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>
                    <a:solidFill>
                      <a:schemeClr val="bg1"/>
                    </a:solidFill>
                    <a:cs typeface="+mn-ea"/>
                    <a:sym typeface="+mn-lt"/>
                  </a:rPr>
                  <a:t>13696877068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圆角矩形 42">
                <a:extLst>
                  <a:ext uri="{FF2B5EF4-FFF2-40B4-BE49-F238E27FC236}">
                    <a16:creationId xmlns:a16="http://schemas.microsoft.com/office/drawing/2014/main" id="{79E495A4-D8F7-4B6F-9AF0-F4014EA191E1}"/>
                  </a:ext>
                </a:extLst>
              </p:cNvPr>
              <p:cNvSpPr/>
              <p:nvPr/>
            </p:nvSpPr>
            <p:spPr>
              <a:xfrm>
                <a:off x="5267889" y="3174003"/>
                <a:ext cx="207150" cy="205685"/>
              </a:xfrm>
              <a:prstGeom prst="roundRect">
                <a:avLst/>
              </a:prstGeom>
              <a:solidFill>
                <a:srgbClr val="E900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圆角矩形 43">
                <a:extLst>
                  <a:ext uri="{FF2B5EF4-FFF2-40B4-BE49-F238E27FC236}">
                    <a16:creationId xmlns:a16="http://schemas.microsoft.com/office/drawing/2014/main" id="{FDA39C60-DD64-45B4-A47D-AA85E36C50B2}"/>
                  </a:ext>
                </a:extLst>
              </p:cNvPr>
              <p:cNvSpPr/>
              <p:nvPr/>
            </p:nvSpPr>
            <p:spPr>
              <a:xfrm>
                <a:off x="6831573" y="3174003"/>
                <a:ext cx="207150" cy="205685"/>
              </a:xfrm>
              <a:prstGeom prst="roundRect">
                <a:avLst/>
              </a:prstGeom>
              <a:solidFill>
                <a:srgbClr val="E900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65D9B9CD-9FA9-414D-9895-50A7A71D75E3}"/>
                  </a:ext>
                </a:extLst>
              </p:cNvPr>
              <p:cNvSpPr/>
              <p:nvPr/>
            </p:nvSpPr>
            <p:spPr>
              <a:xfrm>
                <a:off x="7038723" y="3115135"/>
                <a:ext cx="208557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>
                    <a:solidFill>
                      <a:schemeClr val="bg1"/>
                    </a:solidFill>
                    <a:cs typeface="+mn-ea"/>
                    <a:sym typeface="+mn-lt"/>
                  </a:rPr>
                  <a:t>http://www.lppstore.com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id="{D5B3914C-C3A6-4B95-A2C3-0DA4A6A946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13178" y="3208070"/>
                <a:ext cx="130752" cy="130752"/>
              </a:xfrm>
              <a:prstGeom prst="rect">
                <a:avLst/>
              </a:prstGeom>
            </p:spPr>
          </p:pic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id="{23A333DA-AE45-4DC4-9438-43E4B9687E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62664" y="3203596"/>
                <a:ext cx="144450" cy="144450"/>
              </a:xfrm>
              <a:prstGeom prst="rect">
                <a:avLst/>
              </a:prstGeom>
            </p:spPr>
          </p:pic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AD038408-C389-4CFA-9E3A-13448111141E}"/>
                </a:ext>
              </a:extLst>
            </p:cNvPr>
            <p:cNvGrpSpPr/>
            <p:nvPr/>
          </p:nvGrpSpPr>
          <p:grpSpPr>
            <a:xfrm>
              <a:off x="6576979" y="3654870"/>
              <a:ext cx="3251295" cy="261610"/>
              <a:chOff x="3572469" y="3888115"/>
              <a:chExt cx="5210355" cy="261610"/>
            </a:xfrm>
          </p:grpSpPr>
          <p:sp>
            <p:nvSpPr>
              <p:cNvPr id="13" name="双括号 12">
                <a:extLst>
                  <a:ext uri="{FF2B5EF4-FFF2-40B4-BE49-F238E27FC236}">
                    <a16:creationId xmlns:a16="http://schemas.microsoft.com/office/drawing/2014/main" id="{19500C37-FCF6-4010-A990-62D4297C070D}"/>
                  </a:ext>
                </a:extLst>
              </p:cNvPr>
              <p:cNvSpPr/>
              <p:nvPr/>
            </p:nvSpPr>
            <p:spPr>
              <a:xfrm>
                <a:off x="3572469" y="3915403"/>
                <a:ext cx="5210355" cy="207034"/>
              </a:xfrm>
              <a:prstGeom prst="bracketPair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C84CEBD8-BB92-4A3E-80E6-46087DBCB6BF}"/>
                  </a:ext>
                </a:extLst>
              </p:cNvPr>
              <p:cNvSpPr txBox="1"/>
              <p:nvPr/>
            </p:nvSpPr>
            <p:spPr>
              <a:xfrm>
                <a:off x="3658543" y="3888115"/>
                <a:ext cx="498420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上述介绍若与实物存在误差，请以实物为准</a:t>
                </a:r>
                <a:r>
                  <a:rPr lang="en-US" altLang="zh-CN" sz="11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.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23" name="图片 22">
            <a:extLst>
              <a:ext uri="{FF2B5EF4-FFF2-40B4-BE49-F238E27FC236}">
                <a16:creationId xmlns:a16="http://schemas.microsoft.com/office/drawing/2014/main" id="{7E429648-EE5A-4B50-9778-97EE02AB882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521" y="3845897"/>
            <a:ext cx="974834" cy="974834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B56A8734-3B7D-4B47-A153-A8B2A4E3762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432" y="2031450"/>
            <a:ext cx="2106404" cy="516909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00982E0B-E810-4698-90FC-5258E51C24B4}"/>
              </a:ext>
            </a:extLst>
          </p:cNvPr>
          <p:cNvSpPr/>
          <p:nvPr/>
        </p:nvSpPr>
        <p:spPr>
          <a:xfrm>
            <a:off x="6295879" y="2132534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cs typeface="+mn-ea"/>
                <a:sym typeface="+mn-lt"/>
              </a:rPr>
              <a:t>芸鼎</a:t>
            </a:r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b="1">
                <a:solidFill>
                  <a:schemeClr val="bg1"/>
                </a:solidFill>
                <a:cs typeface="+mn-ea"/>
                <a:sym typeface="+mn-lt"/>
              </a:rPr>
              <a:t>信息科技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id="{0E52A8E0-BC8B-4A87-8B24-731F6100E92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605" y="3913502"/>
            <a:ext cx="847390" cy="83962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98FF5EF5-A3E7-4584-A11D-AC2E6F3474E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958" y="3845897"/>
            <a:ext cx="974834" cy="97483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4980E48D-2E28-4941-9C91-D6AD8DF016E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684" y="3913502"/>
            <a:ext cx="851382" cy="851382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:a16="http://schemas.microsoft.com/office/drawing/2014/main" id="{92EECDA6-6595-4076-BF4F-C2920BB5E290}"/>
              </a:ext>
            </a:extLst>
          </p:cNvPr>
          <p:cNvSpPr/>
          <p:nvPr/>
        </p:nvSpPr>
        <p:spPr>
          <a:xfrm>
            <a:off x="4008996" y="4892225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安卓端</a:t>
            </a:r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APP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下载</a:t>
            </a:r>
            <a:endParaRPr lang="zh-CN" altLang="en-US" sz="1200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AE0A5C2F-1345-4DA9-AD80-7FBB6D2346B1}"/>
              </a:ext>
            </a:extLst>
          </p:cNvPr>
          <p:cNvSpPr/>
          <p:nvPr/>
        </p:nvSpPr>
        <p:spPr>
          <a:xfrm>
            <a:off x="5935433" y="4892225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苹果端</a:t>
            </a:r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APP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下载</a:t>
            </a:r>
            <a:endParaRPr lang="zh-CN" altLang="en-US" sz="1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2276" y="226843"/>
            <a:ext cx="4321804" cy="381000"/>
            <a:chOff x="382276" y="226843"/>
            <a:chExt cx="4321804" cy="3810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文本框 4"/>
            <p:cNvSpPr txBox="1"/>
            <p:nvPr/>
          </p:nvSpPr>
          <p:spPr>
            <a:xfrm>
              <a:off x="1296251" y="226843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方案背景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603702" y="2673608"/>
            <a:ext cx="93425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4BD7FF"/>
                </a:solidFill>
                <a:cs typeface="+mn-ea"/>
                <a:sym typeface="+mn-lt"/>
              </a:rPr>
              <a:t>中国已进入老龄化社会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802483" y="3689271"/>
            <a:ext cx="894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4BD7FF"/>
                </a:solidFill>
              </a:rPr>
              <a:t>目前，全国每</a:t>
            </a:r>
            <a:r>
              <a:rPr lang="en-US" altLang="zh-CN" dirty="0">
                <a:solidFill>
                  <a:srgbClr val="4BD7FF"/>
                </a:solidFill>
              </a:rPr>
              <a:t>6</a:t>
            </a:r>
            <a:r>
              <a:rPr lang="zh-CN" altLang="en-US" dirty="0">
                <a:solidFill>
                  <a:srgbClr val="4BD7FF"/>
                </a:solidFill>
              </a:rPr>
              <a:t>人中就有一位老年人！预计到</a:t>
            </a:r>
            <a:r>
              <a:rPr lang="en-US" altLang="zh-CN" dirty="0">
                <a:solidFill>
                  <a:srgbClr val="4BD7FF"/>
                </a:solidFill>
              </a:rPr>
              <a:t>2050</a:t>
            </a:r>
            <a:r>
              <a:rPr lang="zh-CN" altLang="en-US" dirty="0">
                <a:solidFill>
                  <a:srgbClr val="4BD7FF"/>
                </a:solidFill>
              </a:rPr>
              <a:t>年，这个比例将达到</a:t>
            </a:r>
            <a:r>
              <a:rPr lang="en-US" altLang="zh-CN" dirty="0">
                <a:solidFill>
                  <a:srgbClr val="4BD7FF"/>
                </a:solidFill>
              </a:rPr>
              <a:t>3</a:t>
            </a:r>
            <a:r>
              <a:rPr lang="zh-CN" altLang="en-US" dirty="0">
                <a:solidFill>
                  <a:srgbClr val="4BD7FF"/>
                </a:solidFill>
              </a:rPr>
              <a:t>：</a:t>
            </a:r>
            <a:r>
              <a:rPr lang="en-US" altLang="zh-CN" dirty="0">
                <a:solidFill>
                  <a:srgbClr val="4BD7FF"/>
                </a:solidFill>
              </a:rPr>
              <a:t>1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4FB1DDC4-007D-49E1-A01F-E8ACF8FCB6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1265771" y="889679"/>
            <a:ext cx="9342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4BD7FF"/>
                </a:solidFill>
                <a:cs typeface="+mn-ea"/>
                <a:sym typeface="+mn-lt"/>
              </a:rPr>
              <a:t>三大养老方式现状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957127" y="4429268"/>
            <a:ext cx="144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4BD7FF"/>
                </a:solidFill>
              </a:rPr>
              <a:t>居家养老</a:t>
            </a:r>
            <a:endParaRPr lang="en-US" altLang="zh-CN" b="1" dirty="0">
              <a:solidFill>
                <a:srgbClr val="4BD7FF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393511" y="4429823"/>
            <a:ext cx="144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4BD7FF"/>
                </a:solidFill>
              </a:rPr>
              <a:t>社区养老</a:t>
            </a:r>
            <a:endParaRPr lang="en-US" altLang="zh-CN" b="1" dirty="0">
              <a:solidFill>
                <a:srgbClr val="4BD7FF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592228" y="4429268"/>
            <a:ext cx="144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4BD7FF"/>
                </a:solidFill>
              </a:rPr>
              <a:t>机构养老</a:t>
            </a:r>
            <a:endParaRPr lang="en-US" altLang="zh-CN" b="1" dirty="0">
              <a:solidFill>
                <a:srgbClr val="4BD7FF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24"/>
          <a:stretch>
            <a:fillRect/>
          </a:stretch>
        </p:blipFill>
        <p:spPr>
          <a:xfrm>
            <a:off x="1520686" y="2663836"/>
            <a:ext cx="2293749" cy="15303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787" y="2663836"/>
            <a:ext cx="2293749" cy="153032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" t="21139" r="-1156" b="33786"/>
          <a:stretch>
            <a:fillRect/>
          </a:stretch>
        </p:blipFill>
        <p:spPr>
          <a:xfrm>
            <a:off x="4957071" y="2663836"/>
            <a:ext cx="2293749" cy="153630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520686" y="2122675"/>
            <a:ext cx="2293749" cy="495090"/>
          </a:xfrm>
          <a:prstGeom prst="rect">
            <a:avLst/>
          </a:prstGeom>
          <a:solidFill>
            <a:srgbClr val="4BD7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90%</a:t>
            </a:r>
            <a:endParaRPr lang="zh-CN" altLang="en-US" b="1" dirty="0"/>
          </a:p>
        </p:txBody>
      </p:sp>
      <p:sp>
        <p:nvSpPr>
          <p:cNvPr id="36" name="矩形 35"/>
          <p:cNvSpPr/>
          <p:nvPr/>
        </p:nvSpPr>
        <p:spPr>
          <a:xfrm>
            <a:off x="4957070" y="2121162"/>
            <a:ext cx="2293749" cy="495090"/>
          </a:xfrm>
          <a:prstGeom prst="rect">
            <a:avLst/>
          </a:prstGeom>
          <a:solidFill>
            <a:srgbClr val="4BD7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7%</a:t>
            </a:r>
            <a:endParaRPr lang="zh-CN" altLang="en-US" b="1" dirty="0"/>
          </a:p>
        </p:txBody>
      </p:sp>
      <p:sp>
        <p:nvSpPr>
          <p:cNvPr id="37" name="矩形 36"/>
          <p:cNvSpPr/>
          <p:nvPr/>
        </p:nvSpPr>
        <p:spPr>
          <a:xfrm>
            <a:off x="8155787" y="2121162"/>
            <a:ext cx="2293749" cy="495090"/>
          </a:xfrm>
          <a:prstGeom prst="rect">
            <a:avLst/>
          </a:prstGeom>
          <a:solidFill>
            <a:srgbClr val="4BD7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3%</a:t>
            </a:r>
            <a:endParaRPr lang="zh-CN" altLang="en-US" b="1" dirty="0"/>
          </a:p>
        </p:txBody>
      </p:sp>
      <p:sp>
        <p:nvSpPr>
          <p:cNvPr id="38" name="文本框 37"/>
          <p:cNvSpPr txBox="1"/>
          <p:nvPr/>
        </p:nvSpPr>
        <p:spPr>
          <a:xfrm>
            <a:off x="1432223" y="4781104"/>
            <a:ext cx="24706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4BD7FF"/>
                </a:solidFill>
              </a:rPr>
              <a:t>子女通勤上班，老年人每天有</a:t>
            </a:r>
            <a:r>
              <a:rPr lang="en-US" altLang="zh-CN" dirty="0">
                <a:solidFill>
                  <a:srgbClr val="4BD7FF"/>
                </a:solidFill>
              </a:rPr>
              <a:t>10</a:t>
            </a:r>
            <a:r>
              <a:rPr lang="zh-CN" altLang="en-US" dirty="0">
                <a:solidFill>
                  <a:srgbClr val="4BD7FF"/>
                </a:solidFill>
              </a:rPr>
              <a:t>小时以上的时间是处于无人看管和照顾的状态</a:t>
            </a:r>
            <a:r>
              <a:rPr lang="en-US" altLang="zh-CN" dirty="0">
                <a:solidFill>
                  <a:srgbClr val="4BD7FF"/>
                </a:solidFill>
              </a:rPr>
              <a:t>/</a:t>
            </a:r>
            <a:r>
              <a:rPr lang="zh-CN" altLang="en-US" dirty="0">
                <a:solidFill>
                  <a:srgbClr val="4BD7FF"/>
                </a:solidFill>
              </a:rPr>
              <a:t>父母长期处于独居状态</a:t>
            </a:r>
            <a:endParaRPr lang="en-US" altLang="zh-CN" dirty="0">
              <a:solidFill>
                <a:srgbClr val="4BD7FF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868607" y="4767992"/>
            <a:ext cx="2470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4BD7FF"/>
                </a:solidFill>
              </a:rPr>
              <a:t>仍处于起步阶段，与之相匹配的法律支持、资金保障、服务水平、服务设施等问题亟待解决</a:t>
            </a:r>
            <a:endParaRPr lang="en-US" altLang="zh-CN" dirty="0">
              <a:solidFill>
                <a:srgbClr val="4BD7FF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000665" y="4804746"/>
            <a:ext cx="2603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4BD7FF"/>
                </a:solidFill>
              </a:rPr>
              <a:t>费用较高，老人离子女较远；机构由于运营</a:t>
            </a:r>
            <a:r>
              <a:rPr lang="zh-CN" altLang="zh-CN" dirty="0">
                <a:solidFill>
                  <a:srgbClr val="4BD7FF"/>
                </a:solidFill>
              </a:rPr>
              <a:t>成本高，</a:t>
            </a:r>
            <a:r>
              <a:rPr lang="zh-CN" altLang="en-US" dirty="0">
                <a:solidFill>
                  <a:srgbClr val="4BD7FF"/>
                </a:solidFill>
              </a:rPr>
              <a:t>利润很低</a:t>
            </a:r>
            <a:endParaRPr lang="en-US" altLang="zh-CN" dirty="0">
              <a:solidFill>
                <a:srgbClr val="4BD7FF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82276" y="226843"/>
            <a:ext cx="4321804" cy="381000"/>
            <a:chOff x="382276" y="226843"/>
            <a:chExt cx="4321804" cy="381000"/>
          </a:xfrm>
        </p:grpSpPr>
        <p:grpSp>
          <p:nvGrpSpPr>
            <p:cNvPr id="35" name="组合 34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41" name="组合 4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组合 43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5" name="直接连接符 4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接连接符 4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组合 46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8" name="直接连接符 47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接连接符 48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0" name="文本框 49"/>
            <p:cNvSpPr txBox="1"/>
            <p:nvPr/>
          </p:nvSpPr>
          <p:spPr>
            <a:xfrm>
              <a:off x="1296251" y="226843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方案背景</a:t>
              </a: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:a16="http://schemas.microsoft.com/office/drawing/2014/main" id="{D2E2E7E6-D296-40DA-ACC9-8652846A9A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4266141" y="5199119"/>
            <a:ext cx="7233948" cy="746698"/>
            <a:chOff x="2362200" y="2739608"/>
            <a:chExt cx="5426874" cy="560023"/>
          </a:xfrm>
        </p:grpSpPr>
        <p:sp>
          <p:nvSpPr>
            <p:cNvPr id="13" name="Content Placeholder 2"/>
            <p:cNvSpPr txBox="1"/>
            <p:nvPr/>
          </p:nvSpPr>
          <p:spPr>
            <a:xfrm>
              <a:off x="2599826" y="3034174"/>
              <a:ext cx="5189248" cy="265457"/>
            </a:xfrm>
            <a:prstGeom prst="rect">
              <a:avLst/>
            </a:prstGeom>
          </p:spPr>
          <p:txBody>
            <a:bodyPr vert="horz" wrap="square" lIns="45720" tIns="22860" rIns="45720" bIns="228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dirty="0">
                  <a:solidFill>
                    <a:srgbClr val="4BD7FF"/>
                  </a:solidFill>
                  <a:cs typeface="+mn-ea"/>
                  <a:sym typeface="+mn-lt"/>
                </a:rPr>
                <a:t>去专业机构养老开销太大，老年人害怕给子女添加负担</a:t>
              </a:r>
              <a:endParaRPr lang="en-US" sz="2000" dirty="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Title 13"/>
            <p:cNvSpPr txBox="1"/>
            <p:nvPr/>
          </p:nvSpPr>
          <p:spPr>
            <a:xfrm>
              <a:off x="2586431" y="2739608"/>
              <a:ext cx="3839172" cy="282769"/>
            </a:xfrm>
            <a:prstGeom prst="rect">
              <a:avLst/>
            </a:prstGeom>
          </p:spPr>
          <p:txBody>
            <a:bodyPr vert="horz" lIns="45720" tIns="22860" rIns="45720" bIns="2286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2150" b="1" dirty="0">
                  <a:solidFill>
                    <a:srgbClr val="4BD7FF"/>
                  </a:solidFill>
                  <a:latin typeface="+mn-lt"/>
                  <a:ea typeface="+mn-ea"/>
                  <a:cs typeface="+mn-ea"/>
                  <a:sym typeface="+mn-lt"/>
                </a:rPr>
                <a:t>给子女省钱</a:t>
              </a:r>
              <a:endParaRPr lang="en-US" altLang="zh-CN" sz="2150" b="1" dirty="0">
                <a:solidFill>
                  <a:srgbClr val="4BD7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362200" y="2780546"/>
              <a:ext cx="237626" cy="237626"/>
              <a:chOff x="2609260" y="2989019"/>
              <a:chExt cx="475253" cy="475253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2609260" y="2989019"/>
                <a:ext cx="475253" cy="47525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 bwMode="auto">
              <a:xfrm>
                <a:off x="2752030" y="3120652"/>
                <a:ext cx="189738" cy="19677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240565" y="3858354"/>
            <a:ext cx="7233947" cy="999971"/>
            <a:chOff x="2362200" y="1803025"/>
            <a:chExt cx="5426873" cy="749978"/>
          </a:xfrm>
        </p:grpSpPr>
        <p:sp>
          <p:nvSpPr>
            <p:cNvPr id="11" name="Content Placeholder 2"/>
            <p:cNvSpPr txBox="1"/>
            <p:nvPr/>
          </p:nvSpPr>
          <p:spPr>
            <a:xfrm>
              <a:off x="2599826" y="2102880"/>
              <a:ext cx="5189247" cy="450123"/>
            </a:xfrm>
            <a:prstGeom prst="rect">
              <a:avLst/>
            </a:prstGeom>
          </p:spPr>
          <p:txBody>
            <a:bodyPr vert="horz" wrap="square" lIns="45720" tIns="22860" rIns="45720" bIns="228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1800" dirty="0">
                  <a:solidFill>
                    <a:srgbClr val="4BD7FF"/>
                  </a:solidFill>
                  <a:cs typeface="+mn-ea"/>
                  <a:sym typeface="+mn-lt"/>
                </a:rPr>
                <a:t>即使养老机构的环境和设施更好，也比不过家里熟悉的房间，也没有故乡熟悉的亲邻，不到万不得已，老年人并不愿意去养老机构</a:t>
              </a:r>
              <a:endParaRPr lang="en-US" sz="1800" dirty="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Title 13"/>
            <p:cNvSpPr txBox="1"/>
            <p:nvPr/>
          </p:nvSpPr>
          <p:spPr>
            <a:xfrm>
              <a:off x="2586431" y="1803025"/>
              <a:ext cx="3839172" cy="282769"/>
            </a:xfrm>
            <a:prstGeom prst="rect">
              <a:avLst/>
            </a:prstGeom>
          </p:spPr>
          <p:txBody>
            <a:bodyPr vert="horz" lIns="45720" tIns="22860" rIns="45720" bIns="2286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2150" b="1" dirty="0">
                  <a:solidFill>
                    <a:srgbClr val="4BD7FF"/>
                  </a:solidFill>
                  <a:latin typeface="+mn-lt"/>
                  <a:ea typeface="+mn-ea"/>
                  <a:cs typeface="+mn-ea"/>
                  <a:sym typeface="+mn-lt"/>
                </a:rPr>
                <a:t>熟悉的环境</a:t>
              </a:r>
              <a:endParaRPr lang="en-US" altLang="zh-CN" sz="2150" b="1" dirty="0">
                <a:solidFill>
                  <a:srgbClr val="4BD7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362200" y="1856182"/>
              <a:ext cx="237626" cy="237626"/>
              <a:chOff x="2609260" y="2989019"/>
              <a:chExt cx="475253" cy="475253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2609260" y="2989019"/>
                <a:ext cx="475253" cy="47525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Freeform 19"/>
              <p:cNvSpPr/>
              <p:nvPr/>
            </p:nvSpPr>
            <p:spPr bwMode="auto">
              <a:xfrm>
                <a:off x="2752030" y="3120652"/>
                <a:ext cx="189738" cy="19677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4294692" y="2553709"/>
            <a:ext cx="6906709" cy="1072339"/>
            <a:chOff x="2362200" y="1057274"/>
            <a:chExt cx="5181380" cy="804255"/>
          </a:xfrm>
        </p:grpSpPr>
        <p:sp>
          <p:nvSpPr>
            <p:cNvPr id="9" name="Content Placeholder 2"/>
            <p:cNvSpPr txBox="1"/>
            <p:nvPr/>
          </p:nvSpPr>
          <p:spPr>
            <a:xfrm>
              <a:off x="2599826" y="1376780"/>
              <a:ext cx="4943754" cy="48474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bg1">
                      <a:lumMod val="75000"/>
                    </a:schemeClr>
                  </a:solidFill>
                  <a:latin typeface="Raleway Light"/>
                  <a:ea typeface="+mn-ea"/>
                  <a:cs typeface="Raleway Light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800" kern="1200">
                  <a:solidFill>
                    <a:schemeClr val="bg1">
                      <a:lumMod val="75000"/>
                    </a:schemeClr>
                  </a:solidFill>
                  <a:latin typeface="Raleway Light"/>
                  <a:ea typeface="+mn-ea"/>
                  <a:cs typeface="Raleway Light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600" kern="1200">
                  <a:solidFill>
                    <a:schemeClr val="bg1">
                      <a:lumMod val="75000"/>
                    </a:schemeClr>
                  </a:solidFill>
                  <a:latin typeface="Raleway Light"/>
                  <a:ea typeface="+mn-ea"/>
                  <a:cs typeface="Raleway Light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400" kern="1200">
                  <a:solidFill>
                    <a:schemeClr val="bg1">
                      <a:lumMod val="75000"/>
                    </a:schemeClr>
                  </a:solidFill>
                  <a:latin typeface="Raleway Light"/>
                  <a:ea typeface="+mn-ea"/>
                  <a:cs typeface="Raleway Light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400" kern="1200">
                  <a:solidFill>
                    <a:schemeClr val="bg1">
                      <a:lumMod val="75000"/>
                    </a:schemeClr>
                  </a:solidFill>
                  <a:latin typeface="Raleway Light"/>
                  <a:ea typeface="+mn-ea"/>
                  <a:cs typeface="Raleway Ligh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800" dirty="0">
                  <a:solidFill>
                    <a:srgbClr val="4BD7FF"/>
                  </a:solidFill>
                  <a:latin typeface="+mn-lt"/>
                  <a:cs typeface="+mn-ea"/>
                  <a:sym typeface="+mn-lt"/>
                </a:rPr>
                <a:t>中国素来有重视家庭和子女的传统观念，老年人更希望能够在家里颐养天年</a:t>
              </a:r>
              <a:endParaRPr 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" name="Title 13"/>
            <p:cNvSpPr txBox="1"/>
            <p:nvPr/>
          </p:nvSpPr>
          <p:spPr>
            <a:xfrm>
              <a:off x="2586431" y="1057274"/>
              <a:ext cx="3839172" cy="282770"/>
            </a:xfrm>
            <a:prstGeom prst="rect">
              <a:avLst/>
            </a:prstGeom>
          </p:spPr>
          <p:txBody>
            <a:bodyPr vert="horz" lIns="45720" tIns="22860" rIns="45720" bIns="2286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2150" b="1" dirty="0">
                  <a:solidFill>
                    <a:srgbClr val="4BD7FF"/>
                  </a:solidFill>
                  <a:latin typeface="+mn-lt"/>
                  <a:ea typeface="+mn-ea"/>
                  <a:cs typeface="+mn-ea"/>
                  <a:sym typeface="+mn-lt"/>
                </a:rPr>
                <a:t>与家人更近</a:t>
              </a:r>
              <a:endParaRPr lang="en-US" sz="2150" b="1" dirty="0">
                <a:solidFill>
                  <a:srgbClr val="4BD7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362200" y="1098214"/>
              <a:ext cx="237626" cy="237626"/>
              <a:chOff x="2609260" y="2989019"/>
              <a:chExt cx="475253" cy="47525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2609260" y="2989019"/>
                <a:ext cx="475253" cy="47525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Freeform 22"/>
              <p:cNvSpPr/>
              <p:nvPr/>
            </p:nvSpPr>
            <p:spPr bwMode="auto">
              <a:xfrm>
                <a:off x="2752030" y="3120652"/>
                <a:ext cx="189738" cy="19677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557" y="2266855"/>
            <a:ext cx="3721233" cy="3631444"/>
          </a:xfrm>
          <a:prstGeom prst="rect">
            <a:avLst/>
          </a:prstGeom>
        </p:spPr>
      </p:pic>
      <p:sp>
        <p:nvSpPr>
          <p:cNvPr id="62" name="文本框 61"/>
          <p:cNvSpPr txBox="1"/>
          <p:nvPr/>
        </p:nvSpPr>
        <p:spPr>
          <a:xfrm>
            <a:off x="1515854" y="1227567"/>
            <a:ext cx="9342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“</a:t>
            </a:r>
            <a:r>
              <a:rPr lang="en-US" altLang="zh-CN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90</a:t>
            </a:r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”的愿景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82276" y="226843"/>
            <a:ext cx="4321804" cy="381000"/>
            <a:chOff x="382276" y="226843"/>
            <a:chExt cx="4321804" cy="3810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2" name="组合 1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" name="直接连接符 2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直接连接符 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组合 7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7" name="直接连接符 2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组合 28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0" name="直接连接符 29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2" name="文本框 31"/>
            <p:cNvSpPr txBox="1"/>
            <p:nvPr/>
          </p:nvSpPr>
          <p:spPr>
            <a:xfrm>
              <a:off x="1296251" y="226843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方案背景</a:t>
              </a:r>
            </a:p>
          </p:txBody>
        </p: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id="{C4508EC4-71F1-49D0-9123-0A72693529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1424703" y="2967335"/>
            <a:ext cx="9342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“</a:t>
            </a:r>
            <a:r>
              <a:rPr lang="en-US" altLang="zh-CN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90</a:t>
            </a:r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”的愿景该如何实现？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6FF94FD-DC99-4B71-8501-3C267C27B1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93" y="202752"/>
            <a:ext cx="1229161" cy="30163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796">
            <a:off x="2307764" y="152393"/>
            <a:ext cx="6995893" cy="699589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55573" y="1844781"/>
            <a:ext cx="31931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rPr>
              <a:t>02</a:t>
            </a:r>
            <a:endParaRPr lang="zh-CN" altLang="en-US" sz="16600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391024" y="3429000"/>
            <a:ext cx="3409951" cy="646331"/>
            <a:chOff x="3218785" y="2705479"/>
            <a:chExt cx="5336354" cy="646331"/>
          </a:xfrm>
          <a:solidFill>
            <a:srgbClr val="122041"/>
          </a:solidFill>
        </p:grpSpPr>
        <p:sp>
          <p:nvSpPr>
            <p:cNvPr id="70" name="文本框 69"/>
            <p:cNvSpPr txBox="1"/>
            <p:nvPr/>
          </p:nvSpPr>
          <p:spPr>
            <a:xfrm>
              <a:off x="3218785" y="2705479"/>
              <a:ext cx="533635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kern="2400" spc="1200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4BD7FF"/>
                      </a:gs>
                      <a:gs pos="100000">
                        <a:srgbClr val="1B82FF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养老新生态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4602496" y="2705479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rgbClr val="1B82FF"/>
                  </a:gs>
                  <a:gs pos="100000">
                    <a:srgbClr val="4BD7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4602495" y="3339661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228EFF"/>
      </a:accent1>
      <a:accent2>
        <a:srgbClr val="47CFFF"/>
      </a:accent2>
      <a:accent3>
        <a:srgbClr val="4BD7FF"/>
      </a:accent3>
      <a:accent4>
        <a:srgbClr val="62FFFF"/>
      </a:accent4>
      <a:accent5>
        <a:srgbClr val="0C68FF"/>
      </a:accent5>
      <a:accent6>
        <a:srgbClr val="4BD7FF"/>
      </a:accent6>
      <a:hlink>
        <a:srgbClr val="0563C1"/>
      </a:hlink>
      <a:folHlink>
        <a:srgbClr val="954D72"/>
      </a:folHlink>
    </a:clrScheme>
    <a:fontScheme name="abtyxpwb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2604</Words>
  <Application>Microsoft Office PowerPoint</Application>
  <PresentationFormat>宽屏</PresentationFormat>
  <Paragraphs>367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1" baseType="lpstr">
      <vt:lpstr>Impact MT Std</vt:lpstr>
      <vt:lpstr>Lato Light</vt:lpstr>
      <vt:lpstr>等线</vt:lpstr>
      <vt:lpstr>Microsoft YaHei</vt:lpstr>
      <vt:lpstr>Microsoft YaHei</vt:lpstr>
      <vt:lpstr>Arial</vt:lpstr>
      <vt:lpstr>Segoe UI</vt:lpstr>
      <vt:lpstr>Tahoma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演示文稿1</dc:title>
  <dc:creator>Administrator</dc:creator>
  <cp:lastModifiedBy>linshiduan</cp:lastModifiedBy>
  <cp:revision>242</cp:revision>
  <dcterms:created xsi:type="dcterms:W3CDTF">2018-12-01T06:25:00Z</dcterms:created>
  <dcterms:modified xsi:type="dcterms:W3CDTF">2019-10-11T14:00:22Z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2052-11.1.0.8013</vt:lpwstr>
  </property>
  <property fmtid="{D5CDD505-2E9C-101B-9397-08002B2CF9AE}" pid="3" name="KSORubyTemplateID">
    <vt:lpwstr>13</vt:lpwstr>
  </property>
</Properties>
</file>